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59" r:id="rId4"/>
    <p:sldId id="373" r:id="rId5"/>
    <p:sldId id="374" r:id="rId6"/>
    <p:sldId id="376" r:id="rId7"/>
    <p:sldId id="378" r:id="rId8"/>
    <p:sldId id="377" r:id="rId9"/>
    <p:sldId id="382" r:id="rId10"/>
    <p:sldId id="375" r:id="rId11"/>
    <p:sldId id="383" r:id="rId12"/>
    <p:sldId id="384" r:id="rId13"/>
    <p:sldId id="385" r:id="rId14"/>
    <p:sldId id="386" r:id="rId15"/>
    <p:sldId id="380" r:id="rId16"/>
    <p:sldId id="387" r:id="rId17"/>
    <p:sldId id="389"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3A20AA6-6B9F-4EE1-A769-234E52064F0D}" type="datetimeFigureOut">
              <a:rPr lang="en-US" smtClean="0"/>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74AD16-A29D-4FAD-95B1-9B65F938273B}" type="slidenum">
              <a:rPr lang="en-US" smtClean="0"/>
              <a:t>‹#›</a:t>
            </a:fld>
            <a:endParaRPr lang="en-US"/>
          </a:p>
        </p:txBody>
      </p:sp>
    </p:spTree>
    <p:extLst>
      <p:ext uri="{BB962C8B-B14F-4D97-AF65-F5344CB8AC3E}">
        <p14:creationId xmlns:p14="http://schemas.microsoft.com/office/powerpoint/2010/main" val="2837963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A20AA6-6B9F-4EE1-A769-234E52064F0D}" type="datetimeFigureOut">
              <a:rPr lang="en-US" smtClean="0"/>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74AD16-A29D-4FAD-95B1-9B65F938273B}" type="slidenum">
              <a:rPr lang="en-US" smtClean="0"/>
              <a:t>‹#›</a:t>
            </a:fld>
            <a:endParaRPr lang="en-US"/>
          </a:p>
        </p:txBody>
      </p:sp>
    </p:spTree>
    <p:extLst>
      <p:ext uri="{BB962C8B-B14F-4D97-AF65-F5344CB8AC3E}">
        <p14:creationId xmlns:p14="http://schemas.microsoft.com/office/powerpoint/2010/main" val="428799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A20AA6-6B9F-4EE1-A769-234E52064F0D}" type="datetimeFigureOut">
              <a:rPr lang="en-US" smtClean="0"/>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74AD16-A29D-4FAD-95B1-9B65F938273B}" type="slidenum">
              <a:rPr lang="en-US" smtClean="0"/>
              <a:t>‹#›</a:t>
            </a:fld>
            <a:endParaRPr lang="en-US"/>
          </a:p>
        </p:txBody>
      </p:sp>
    </p:spTree>
    <p:extLst>
      <p:ext uri="{BB962C8B-B14F-4D97-AF65-F5344CB8AC3E}">
        <p14:creationId xmlns:p14="http://schemas.microsoft.com/office/powerpoint/2010/main" val="34725945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2C8F167F-77AD-4F7F-9541-0329AD54D4D6}"/>
              </a:ext>
            </a:extLst>
          </p:cNvPr>
          <p:cNvSpPr>
            <a:spLocks noGrp="1"/>
          </p:cNvSpPr>
          <p:nvPr>
            <p:ph type="pic" sz="quarter" idx="11"/>
          </p:nvPr>
        </p:nvSpPr>
        <p:spPr>
          <a:xfrm>
            <a:off x="7988346" y="103322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29" name="Picture Placeholder 28">
            <a:extLst>
              <a:ext uri="{FF2B5EF4-FFF2-40B4-BE49-F238E27FC236}">
                <a16:creationId xmlns:a16="http://schemas.microsoft.com/office/drawing/2014/main" id="{554BF76C-76F4-4F04-A764-DBB71A4343F5}"/>
              </a:ext>
            </a:extLst>
          </p:cNvPr>
          <p:cNvSpPr>
            <a:spLocks noGrp="1"/>
          </p:cNvSpPr>
          <p:nvPr>
            <p:ph type="pic" sz="quarter" idx="12"/>
          </p:nvPr>
        </p:nvSpPr>
        <p:spPr>
          <a:xfrm>
            <a:off x="10693492" y="105227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30" name="Picture Placeholder 29">
            <a:extLst>
              <a:ext uri="{FF2B5EF4-FFF2-40B4-BE49-F238E27FC236}">
                <a16:creationId xmlns:a16="http://schemas.microsoft.com/office/drawing/2014/main" id="{EA0BEF5B-E168-4418-8472-FA099A43F687}"/>
              </a:ext>
            </a:extLst>
          </p:cNvPr>
          <p:cNvSpPr>
            <a:spLocks noGrp="1"/>
          </p:cNvSpPr>
          <p:nvPr>
            <p:ph type="pic" sz="quarter" idx="13"/>
          </p:nvPr>
        </p:nvSpPr>
        <p:spPr>
          <a:xfrm>
            <a:off x="5283200"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31" name="Picture Placeholder 30">
            <a:extLst>
              <a:ext uri="{FF2B5EF4-FFF2-40B4-BE49-F238E27FC236}">
                <a16:creationId xmlns:a16="http://schemas.microsoft.com/office/drawing/2014/main" id="{8EAC5CE8-9452-48D9-A1BE-FB5F192A9D4B}"/>
              </a:ext>
            </a:extLst>
          </p:cNvPr>
          <p:cNvSpPr>
            <a:spLocks noGrp="1"/>
          </p:cNvSpPr>
          <p:nvPr>
            <p:ph type="pic" sz="quarter" idx="14"/>
          </p:nvPr>
        </p:nvSpPr>
        <p:spPr>
          <a:xfrm>
            <a:off x="7988346"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32" name="Picture Placeholder 31">
            <a:extLst>
              <a:ext uri="{FF2B5EF4-FFF2-40B4-BE49-F238E27FC236}">
                <a16:creationId xmlns:a16="http://schemas.microsoft.com/office/drawing/2014/main" id="{AA5A064B-C5DF-4BB0-BC3E-2020A100C008}"/>
              </a:ext>
            </a:extLst>
          </p:cNvPr>
          <p:cNvSpPr>
            <a:spLocks noGrp="1"/>
          </p:cNvSpPr>
          <p:nvPr>
            <p:ph type="pic" sz="quarter" idx="15"/>
          </p:nvPr>
        </p:nvSpPr>
        <p:spPr>
          <a:xfrm>
            <a:off x="10693492"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dirty="0"/>
          </a:p>
        </p:txBody>
      </p:sp>
      <p:sp>
        <p:nvSpPr>
          <p:cNvPr id="33" name="Picture Placeholder 32">
            <a:extLst>
              <a:ext uri="{FF2B5EF4-FFF2-40B4-BE49-F238E27FC236}">
                <a16:creationId xmlns:a16="http://schemas.microsoft.com/office/drawing/2014/main" id="{AA8634CB-6DF5-4CE8-A606-0BAAAB5A7B49}"/>
              </a:ext>
            </a:extLst>
          </p:cNvPr>
          <p:cNvSpPr>
            <a:spLocks noGrp="1"/>
          </p:cNvSpPr>
          <p:nvPr>
            <p:ph type="pic" sz="quarter" idx="16"/>
          </p:nvPr>
        </p:nvSpPr>
        <p:spPr>
          <a:xfrm>
            <a:off x="5283200"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34" name="Picture Placeholder 33">
            <a:extLst>
              <a:ext uri="{FF2B5EF4-FFF2-40B4-BE49-F238E27FC236}">
                <a16:creationId xmlns:a16="http://schemas.microsoft.com/office/drawing/2014/main" id="{2C586434-FE4F-4B02-B030-5D735726F0B0}"/>
              </a:ext>
            </a:extLst>
          </p:cNvPr>
          <p:cNvSpPr>
            <a:spLocks noGrp="1"/>
          </p:cNvSpPr>
          <p:nvPr>
            <p:ph type="pic" sz="quarter" idx="17"/>
          </p:nvPr>
        </p:nvSpPr>
        <p:spPr>
          <a:xfrm>
            <a:off x="7988346"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35" name="Picture Placeholder 34">
            <a:extLst>
              <a:ext uri="{FF2B5EF4-FFF2-40B4-BE49-F238E27FC236}">
                <a16:creationId xmlns:a16="http://schemas.microsoft.com/office/drawing/2014/main" id="{86353996-EAA0-4DF1-8D9C-21E738FCE196}"/>
              </a:ext>
            </a:extLst>
          </p:cNvPr>
          <p:cNvSpPr>
            <a:spLocks noGrp="1"/>
          </p:cNvSpPr>
          <p:nvPr>
            <p:ph type="pic" sz="quarter" idx="18"/>
          </p:nvPr>
        </p:nvSpPr>
        <p:spPr>
          <a:xfrm>
            <a:off x="10693492"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27" name="Picture Placeholder 26">
            <a:extLst>
              <a:ext uri="{FF2B5EF4-FFF2-40B4-BE49-F238E27FC236}">
                <a16:creationId xmlns:a16="http://schemas.microsoft.com/office/drawing/2014/main" id="{587DDD87-6508-4285-8FCA-1872C9CAF9B1}"/>
              </a:ext>
            </a:extLst>
          </p:cNvPr>
          <p:cNvSpPr>
            <a:spLocks noGrp="1"/>
          </p:cNvSpPr>
          <p:nvPr>
            <p:ph type="pic" sz="quarter" idx="10"/>
          </p:nvPr>
        </p:nvSpPr>
        <p:spPr>
          <a:xfrm>
            <a:off x="5283200" y="103322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Tree>
    <p:extLst>
      <p:ext uri="{BB962C8B-B14F-4D97-AF65-F5344CB8AC3E}">
        <p14:creationId xmlns:p14="http://schemas.microsoft.com/office/powerpoint/2010/main" val="34540918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9" name="Marcador de posición de imagen 7"/>
          <p:cNvSpPr>
            <a:spLocks noGrp="1"/>
          </p:cNvSpPr>
          <p:nvPr>
            <p:ph type="pic" sz="quarter" idx="10"/>
          </p:nvPr>
        </p:nvSpPr>
        <p:spPr>
          <a:xfrm>
            <a:off x="0" y="1040872"/>
            <a:ext cx="12192000" cy="5419725"/>
          </a:xfrm>
          <a:prstGeom prst="rect">
            <a:avLst/>
          </a:prstGeom>
        </p:spPr>
        <p:txBody>
          <a:bodyPr/>
          <a:lstStyle>
            <a:lvl1pPr marL="0" indent="0">
              <a:buNone/>
              <a:defRPr sz="1600">
                <a:solidFill>
                  <a:schemeClr val="bg1"/>
                </a:solidFill>
              </a:defRPr>
            </a:lvl1pPr>
          </a:lstStyle>
          <a:p>
            <a:endParaRPr lang="en-US" dirty="0"/>
          </a:p>
        </p:txBody>
      </p:sp>
    </p:spTree>
    <p:extLst>
      <p:ext uri="{BB962C8B-B14F-4D97-AF65-F5344CB8AC3E}">
        <p14:creationId xmlns:p14="http://schemas.microsoft.com/office/powerpoint/2010/main" val="4252847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A20AA6-6B9F-4EE1-A769-234E52064F0D}" type="datetimeFigureOut">
              <a:rPr lang="en-US" smtClean="0"/>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74AD16-A29D-4FAD-95B1-9B65F938273B}" type="slidenum">
              <a:rPr lang="en-US" smtClean="0"/>
              <a:t>‹#›</a:t>
            </a:fld>
            <a:endParaRPr lang="en-US"/>
          </a:p>
        </p:txBody>
      </p:sp>
    </p:spTree>
    <p:extLst>
      <p:ext uri="{BB962C8B-B14F-4D97-AF65-F5344CB8AC3E}">
        <p14:creationId xmlns:p14="http://schemas.microsoft.com/office/powerpoint/2010/main" val="2821854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A20AA6-6B9F-4EE1-A769-234E52064F0D}" type="datetimeFigureOut">
              <a:rPr lang="en-US" smtClean="0"/>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74AD16-A29D-4FAD-95B1-9B65F938273B}" type="slidenum">
              <a:rPr lang="en-US" smtClean="0"/>
              <a:t>‹#›</a:t>
            </a:fld>
            <a:endParaRPr lang="en-US"/>
          </a:p>
        </p:txBody>
      </p:sp>
    </p:spTree>
    <p:extLst>
      <p:ext uri="{BB962C8B-B14F-4D97-AF65-F5344CB8AC3E}">
        <p14:creationId xmlns:p14="http://schemas.microsoft.com/office/powerpoint/2010/main" val="548712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3A20AA6-6B9F-4EE1-A769-234E52064F0D}" type="datetimeFigureOut">
              <a:rPr lang="en-US" smtClean="0"/>
              <a:t>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74AD16-A29D-4FAD-95B1-9B65F938273B}" type="slidenum">
              <a:rPr lang="en-US" smtClean="0"/>
              <a:t>‹#›</a:t>
            </a:fld>
            <a:endParaRPr lang="en-US"/>
          </a:p>
        </p:txBody>
      </p:sp>
    </p:spTree>
    <p:extLst>
      <p:ext uri="{BB962C8B-B14F-4D97-AF65-F5344CB8AC3E}">
        <p14:creationId xmlns:p14="http://schemas.microsoft.com/office/powerpoint/2010/main" val="2104481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3A20AA6-6B9F-4EE1-A769-234E52064F0D}" type="datetimeFigureOut">
              <a:rPr lang="en-US" smtClean="0"/>
              <a:t>2/23/2023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74AD16-A29D-4FAD-95B1-9B65F938273B}" type="slidenum">
              <a:rPr lang="en-US" smtClean="0"/>
              <a:t>‹#›</a:t>
            </a:fld>
            <a:endParaRPr lang="en-US"/>
          </a:p>
        </p:txBody>
      </p:sp>
    </p:spTree>
    <p:extLst>
      <p:ext uri="{BB962C8B-B14F-4D97-AF65-F5344CB8AC3E}">
        <p14:creationId xmlns:p14="http://schemas.microsoft.com/office/powerpoint/2010/main" val="2693260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3A20AA6-6B9F-4EE1-A769-234E52064F0D}" type="datetimeFigureOut">
              <a:rPr lang="en-US" smtClean="0"/>
              <a:t>2/23/2023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74AD16-A29D-4FAD-95B1-9B65F938273B}" type="slidenum">
              <a:rPr lang="en-US" smtClean="0"/>
              <a:t>‹#›</a:t>
            </a:fld>
            <a:endParaRPr lang="en-US"/>
          </a:p>
        </p:txBody>
      </p:sp>
    </p:spTree>
    <p:extLst>
      <p:ext uri="{BB962C8B-B14F-4D97-AF65-F5344CB8AC3E}">
        <p14:creationId xmlns:p14="http://schemas.microsoft.com/office/powerpoint/2010/main" val="3200630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A20AA6-6B9F-4EE1-A769-234E52064F0D}" type="datetimeFigureOut">
              <a:rPr lang="en-US" smtClean="0"/>
              <a:t>2/23/2023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74AD16-A29D-4FAD-95B1-9B65F938273B}" type="slidenum">
              <a:rPr lang="en-US" smtClean="0"/>
              <a:t>‹#›</a:t>
            </a:fld>
            <a:endParaRPr lang="en-US"/>
          </a:p>
        </p:txBody>
      </p:sp>
    </p:spTree>
    <p:extLst>
      <p:ext uri="{BB962C8B-B14F-4D97-AF65-F5344CB8AC3E}">
        <p14:creationId xmlns:p14="http://schemas.microsoft.com/office/powerpoint/2010/main" val="2138867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A20AA6-6B9F-4EE1-A769-234E52064F0D}" type="datetimeFigureOut">
              <a:rPr lang="en-US" smtClean="0"/>
              <a:t>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74AD16-A29D-4FAD-95B1-9B65F938273B}" type="slidenum">
              <a:rPr lang="en-US" smtClean="0"/>
              <a:t>‹#›</a:t>
            </a:fld>
            <a:endParaRPr lang="en-US"/>
          </a:p>
        </p:txBody>
      </p:sp>
    </p:spTree>
    <p:extLst>
      <p:ext uri="{BB962C8B-B14F-4D97-AF65-F5344CB8AC3E}">
        <p14:creationId xmlns:p14="http://schemas.microsoft.com/office/powerpoint/2010/main" val="413527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A20AA6-6B9F-4EE1-A769-234E52064F0D}" type="datetimeFigureOut">
              <a:rPr lang="en-US" smtClean="0"/>
              <a:t>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74AD16-A29D-4FAD-95B1-9B65F938273B}" type="slidenum">
              <a:rPr lang="en-US" smtClean="0"/>
              <a:t>‹#›</a:t>
            </a:fld>
            <a:endParaRPr lang="en-US"/>
          </a:p>
        </p:txBody>
      </p:sp>
    </p:spTree>
    <p:extLst>
      <p:ext uri="{BB962C8B-B14F-4D97-AF65-F5344CB8AC3E}">
        <p14:creationId xmlns:p14="http://schemas.microsoft.com/office/powerpoint/2010/main" val="1108294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A20AA6-6B9F-4EE1-A769-234E52064F0D}" type="datetimeFigureOut">
              <a:rPr lang="en-US" smtClean="0"/>
              <a:t>2/23/2023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74AD16-A29D-4FAD-95B1-9B65F938273B}" type="slidenum">
              <a:rPr lang="en-US" smtClean="0"/>
              <a:t>‹#›</a:t>
            </a:fld>
            <a:endParaRPr lang="en-US"/>
          </a:p>
        </p:txBody>
      </p:sp>
    </p:spTree>
    <p:extLst>
      <p:ext uri="{BB962C8B-B14F-4D97-AF65-F5344CB8AC3E}">
        <p14:creationId xmlns:p14="http://schemas.microsoft.com/office/powerpoint/2010/main" val="118532602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5FB150-9F35-E85D-CC3B-DC783ED809C0}"/>
              </a:ext>
            </a:extLst>
          </p:cNvPr>
          <p:cNvPicPr>
            <a:picLocks noChangeAspect="1"/>
          </p:cNvPicPr>
          <p:nvPr/>
        </p:nvPicPr>
        <p:blipFill>
          <a:blip r:embed="rId2"/>
          <a:stretch>
            <a:fillRect/>
          </a:stretch>
        </p:blipFill>
        <p:spPr>
          <a:xfrm>
            <a:off x="1" y="0"/>
            <a:ext cx="12192000" cy="6858000"/>
          </a:xfrm>
          <a:prstGeom prst="rect">
            <a:avLst/>
          </a:prstGeom>
        </p:spPr>
      </p:pic>
      <p:pic>
        <p:nvPicPr>
          <p:cNvPr id="3" name="Imagen 4">
            <a:extLst>
              <a:ext uri="{FF2B5EF4-FFF2-40B4-BE49-F238E27FC236}">
                <a16:creationId xmlns:a16="http://schemas.microsoft.com/office/drawing/2014/main" id="{6A308BF0-1837-AEFB-E682-9150184188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7315200"/>
          </a:xfrm>
          <a:prstGeom prst="rect">
            <a:avLst/>
          </a:prstGeom>
        </p:spPr>
      </p:pic>
    </p:spTree>
    <p:extLst>
      <p:ext uri="{BB962C8B-B14F-4D97-AF65-F5344CB8AC3E}">
        <p14:creationId xmlns:p14="http://schemas.microsoft.com/office/powerpoint/2010/main" val="2129063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 name="Freeform 35">
            <a:extLst>
              <a:ext uri="{FF2B5EF4-FFF2-40B4-BE49-F238E27FC236}">
                <a16:creationId xmlns:a16="http://schemas.microsoft.com/office/drawing/2014/main" id="{BE5AD527-480C-2A25-F40A-E10EEC0B97B2}"/>
              </a:ext>
            </a:extLst>
          </p:cNvPr>
          <p:cNvSpPr>
            <a:spLocks/>
          </p:cNvSpPr>
          <p:nvPr/>
        </p:nvSpPr>
        <p:spPr bwMode="auto">
          <a:xfrm>
            <a:off x="11473778" y="6167875"/>
            <a:ext cx="149517" cy="147694"/>
          </a:xfrm>
          <a:custGeom>
            <a:avLst/>
            <a:gdLst>
              <a:gd name="T0" fmla="*/ 82 w 82"/>
              <a:gd name="T1" fmla="*/ 81 h 81"/>
              <a:gd name="T2" fmla="*/ 47 w 82"/>
              <a:gd name="T3" fmla="*/ 81 h 81"/>
              <a:gd name="T4" fmla="*/ 47 w 82"/>
              <a:gd name="T5" fmla="*/ 35 h 81"/>
              <a:gd name="T6" fmla="*/ 0 w 82"/>
              <a:gd name="T7" fmla="*/ 35 h 81"/>
              <a:gd name="T8" fmla="*/ 0 w 82"/>
              <a:gd name="T9" fmla="*/ 0 h 81"/>
              <a:gd name="T10" fmla="*/ 82 w 82"/>
              <a:gd name="T11" fmla="*/ 0 h 81"/>
              <a:gd name="T12" fmla="*/ 82 w 82"/>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82" h="81">
                <a:moveTo>
                  <a:pt x="82" y="81"/>
                </a:moveTo>
                <a:lnTo>
                  <a:pt x="47" y="81"/>
                </a:lnTo>
                <a:lnTo>
                  <a:pt x="47" y="35"/>
                </a:lnTo>
                <a:lnTo>
                  <a:pt x="0" y="35"/>
                </a:lnTo>
                <a:lnTo>
                  <a:pt x="0" y="0"/>
                </a:lnTo>
                <a:lnTo>
                  <a:pt x="82" y="0"/>
                </a:lnTo>
                <a:lnTo>
                  <a:pt x="8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6">
            <a:extLst>
              <a:ext uri="{FF2B5EF4-FFF2-40B4-BE49-F238E27FC236}">
                <a16:creationId xmlns:a16="http://schemas.microsoft.com/office/drawing/2014/main" id="{128C0B8E-5DBB-CDF3-BC84-DAD8202A308F}"/>
              </a:ext>
            </a:extLst>
          </p:cNvPr>
          <p:cNvSpPr>
            <a:spLocks/>
          </p:cNvSpPr>
          <p:nvPr/>
        </p:nvSpPr>
        <p:spPr bwMode="auto">
          <a:xfrm>
            <a:off x="11473778" y="6359330"/>
            <a:ext cx="149517" cy="147694"/>
          </a:xfrm>
          <a:custGeom>
            <a:avLst/>
            <a:gdLst>
              <a:gd name="T0" fmla="*/ 82 w 82"/>
              <a:gd name="T1" fmla="*/ 81 h 81"/>
              <a:gd name="T2" fmla="*/ 0 w 82"/>
              <a:gd name="T3" fmla="*/ 81 h 81"/>
              <a:gd name="T4" fmla="*/ 0 w 82"/>
              <a:gd name="T5" fmla="*/ 46 h 81"/>
              <a:gd name="T6" fmla="*/ 47 w 82"/>
              <a:gd name="T7" fmla="*/ 46 h 81"/>
              <a:gd name="T8" fmla="*/ 47 w 82"/>
              <a:gd name="T9" fmla="*/ 0 h 81"/>
              <a:gd name="T10" fmla="*/ 82 w 82"/>
              <a:gd name="T11" fmla="*/ 0 h 81"/>
              <a:gd name="T12" fmla="*/ 82 w 82"/>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82" h="81">
                <a:moveTo>
                  <a:pt x="82" y="81"/>
                </a:moveTo>
                <a:lnTo>
                  <a:pt x="0" y="81"/>
                </a:lnTo>
                <a:lnTo>
                  <a:pt x="0" y="46"/>
                </a:lnTo>
                <a:lnTo>
                  <a:pt x="47" y="46"/>
                </a:lnTo>
                <a:lnTo>
                  <a:pt x="47" y="0"/>
                </a:lnTo>
                <a:lnTo>
                  <a:pt x="82" y="0"/>
                </a:lnTo>
                <a:lnTo>
                  <a:pt x="8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Bottom Gradient">
            <a:extLst>
              <a:ext uri="{FF2B5EF4-FFF2-40B4-BE49-F238E27FC236}">
                <a16:creationId xmlns:a16="http://schemas.microsoft.com/office/drawing/2014/main" id="{F0E41279-D0C4-F186-0AB2-A18EEBAE6D56}"/>
              </a:ext>
            </a:extLst>
          </p:cNvPr>
          <p:cNvSpPr/>
          <p:nvPr/>
        </p:nvSpPr>
        <p:spPr>
          <a:xfrm rot="5400000">
            <a:off x="3963566" y="-2944870"/>
            <a:ext cx="5454435" cy="1219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1" name="TextBox 3">
            <a:extLst>
              <a:ext uri="{FF2B5EF4-FFF2-40B4-BE49-F238E27FC236}">
                <a16:creationId xmlns:a16="http://schemas.microsoft.com/office/drawing/2014/main" id="{69C06BB2-1E92-9D09-ABA4-96F9516B976C}"/>
              </a:ext>
            </a:extLst>
          </p:cNvPr>
          <p:cNvSpPr txBox="1"/>
          <p:nvPr/>
        </p:nvSpPr>
        <p:spPr>
          <a:xfrm>
            <a:off x="1201257" y="298484"/>
            <a:ext cx="10752617" cy="783255"/>
          </a:xfrm>
          <a:prstGeom prst="rect">
            <a:avLst/>
          </a:prstGeom>
          <a:noFill/>
        </p:spPr>
        <p:txBody>
          <a:bodyPr wrap="square" lIns="0" tIns="0" rIns="0" bIns="0" rtlCol="0" anchor="ctr" anchorCtr="0">
            <a:noAutofit/>
          </a:bodyPr>
          <a:lstStyle/>
          <a:p>
            <a:r>
              <a:rPr lang="en-US" sz="2800" dirty="0">
                <a:ln w="38100">
                  <a:solidFill>
                    <a:srgbClr val="E6E6E6"/>
                  </a:solidFill>
                </a:ln>
                <a:solidFill>
                  <a:schemeClr val="bg1"/>
                </a:solidFill>
                <a:latin typeface="Impact" panose="020B0806030902050204" pitchFamily="34" charset="0"/>
              </a:rPr>
              <a:t>1 </a:t>
            </a:r>
            <a:r>
              <a:rPr lang="en-US" sz="2800" dirty="0">
                <a:ln w="38100">
                  <a:solidFill>
                    <a:srgbClr val="E6E6E6"/>
                  </a:solidFill>
                </a:ln>
                <a:solidFill>
                  <a:srgbClr val="FF0000"/>
                </a:solidFill>
                <a:latin typeface="Impact" panose="020B0806030902050204" pitchFamily="34" charset="0"/>
              </a:rPr>
              <a:t>	</a:t>
            </a:r>
            <a:r>
              <a:rPr lang="en-US" sz="2800" b="1" dirty="0">
                <a:solidFill>
                  <a:schemeClr val="bg1"/>
                </a:solidFill>
                <a:latin typeface="Helvetica" pitchFamily="34" charset="0"/>
                <a:cs typeface="Helvetica" pitchFamily="34" charset="0"/>
              </a:rPr>
              <a:t>Understanding</a:t>
            </a:r>
            <a:r>
              <a:rPr lang="en-US" sz="2800" b="0" i="0" dirty="0">
                <a:solidFill>
                  <a:schemeClr val="bg1"/>
                </a:solidFill>
                <a:effectLst/>
                <a:latin typeface="Bebas Neue" panose="020B0606020202050201" pitchFamily="34" charset="0"/>
              </a:rPr>
              <a:t> </a:t>
            </a:r>
            <a:r>
              <a:rPr lang="en-US" sz="2800" b="1" dirty="0">
                <a:solidFill>
                  <a:schemeClr val="bg1"/>
                </a:solidFill>
                <a:latin typeface="Helvetica" pitchFamily="34" charset="0"/>
                <a:cs typeface="Helvetica" pitchFamily="34" charset="0"/>
              </a:rPr>
              <a:t>what content is available in different 	countries</a:t>
            </a:r>
          </a:p>
        </p:txBody>
      </p:sp>
      <p:pic>
        <p:nvPicPr>
          <p:cNvPr id="45" name="Picture 44" descr="Chart, funnel chart&#10;&#10;Description automatically generated">
            <a:extLst>
              <a:ext uri="{FF2B5EF4-FFF2-40B4-BE49-F238E27FC236}">
                <a16:creationId xmlns:a16="http://schemas.microsoft.com/office/drawing/2014/main" id="{79F3FFF9-C23D-4421-CF77-4C7D68CCA713}"/>
              </a:ext>
            </a:extLst>
          </p:cNvPr>
          <p:cNvPicPr>
            <a:picLocks noChangeAspect="1"/>
          </p:cNvPicPr>
          <p:nvPr/>
        </p:nvPicPr>
        <p:blipFill rotWithShape="1">
          <a:blip r:embed="rId2">
            <a:extLst>
              <a:ext uri="{28A0092B-C50C-407E-A947-70E740481C1C}">
                <a14:useLocalDpi xmlns:a14="http://schemas.microsoft.com/office/drawing/2010/main" val="0"/>
              </a:ext>
            </a:extLst>
          </a:blip>
          <a:srcRect l="-1" r="33893" b="11252"/>
          <a:stretch/>
        </p:blipFill>
        <p:spPr>
          <a:xfrm>
            <a:off x="3934744" y="1163092"/>
            <a:ext cx="8019130" cy="5396423"/>
          </a:xfrm>
          <a:prstGeom prst="rect">
            <a:avLst/>
          </a:prstGeom>
        </p:spPr>
      </p:pic>
      <p:sp>
        <p:nvSpPr>
          <p:cNvPr id="51" name="TextBox 50">
            <a:extLst>
              <a:ext uri="{FF2B5EF4-FFF2-40B4-BE49-F238E27FC236}">
                <a16:creationId xmlns:a16="http://schemas.microsoft.com/office/drawing/2014/main" id="{5006BBE1-3E94-FEAC-F405-CA1A6C44F8AC}"/>
              </a:ext>
            </a:extLst>
          </p:cNvPr>
          <p:cNvSpPr txBox="1"/>
          <p:nvPr/>
        </p:nvSpPr>
        <p:spPr>
          <a:xfrm>
            <a:off x="238126" y="1737644"/>
            <a:ext cx="3696618" cy="4247317"/>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Interestingly, Netflix in India is made up nearly entirely of Movies.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Bollywood is big business, and perhaps the focus of this industry is Movies and not TV Shows.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South Korean Netflix on the other hand is  almost entirely TV Shows.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The underlying reasons for the difference in content must be due to market research conducted by Netflix</a:t>
            </a:r>
          </a:p>
        </p:txBody>
      </p:sp>
      <p:grpSp>
        <p:nvGrpSpPr>
          <p:cNvPr id="52" name="Grupo 68">
            <a:extLst>
              <a:ext uri="{FF2B5EF4-FFF2-40B4-BE49-F238E27FC236}">
                <a16:creationId xmlns:a16="http://schemas.microsoft.com/office/drawing/2014/main" id="{73E9307A-06CB-369B-A8E0-3D3E8524FBE2}"/>
              </a:ext>
            </a:extLst>
          </p:cNvPr>
          <p:cNvGrpSpPr/>
          <p:nvPr/>
        </p:nvGrpSpPr>
        <p:grpSpPr>
          <a:xfrm>
            <a:off x="237167" y="140537"/>
            <a:ext cx="419732" cy="747851"/>
            <a:chOff x="4333460" y="1249016"/>
            <a:chExt cx="3219131" cy="4359973"/>
          </a:xfrm>
        </p:grpSpPr>
        <p:sp>
          <p:nvSpPr>
            <p:cNvPr id="53" name="Rectangle 1">
              <a:extLst>
                <a:ext uri="{FF2B5EF4-FFF2-40B4-BE49-F238E27FC236}">
                  <a16:creationId xmlns:a16="http://schemas.microsoft.com/office/drawing/2014/main" id="{4E934414-DF6D-917E-FB39-ED0B108A7A80}"/>
                </a:ext>
              </a:extLst>
            </p:cNvPr>
            <p:cNvSpPr/>
            <p:nvPr/>
          </p:nvSpPr>
          <p:spPr>
            <a:xfrm>
              <a:off x="4333460" y="1249018"/>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2">
              <a:extLst>
                <a:ext uri="{FF2B5EF4-FFF2-40B4-BE49-F238E27FC236}">
                  <a16:creationId xmlns:a16="http://schemas.microsoft.com/office/drawing/2014/main" id="{561D9BC3-CCF6-826C-593B-5539E19F7D8F}"/>
                </a:ext>
              </a:extLst>
            </p:cNvPr>
            <p:cNvSpPr/>
            <p:nvPr/>
          </p:nvSpPr>
          <p:spPr>
            <a:xfrm>
              <a:off x="6549120" y="1249016"/>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Parallelogram 3">
              <a:extLst>
                <a:ext uri="{FF2B5EF4-FFF2-40B4-BE49-F238E27FC236}">
                  <a16:creationId xmlns:a16="http://schemas.microsoft.com/office/drawing/2014/main" id="{BDC9B6EC-EDC4-0752-FFBC-C58EB44CD2AA}"/>
                </a:ext>
              </a:extLst>
            </p:cNvPr>
            <p:cNvSpPr/>
            <p:nvPr/>
          </p:nvSpPr>
          <p:spPr>
            <a:xfrm flipH="1">
              <a:off x="4333460" y="1249022"/>
              <a:ext cx="3219131" cy="4359967"/>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6" name="Grupo 43">
            <a:extLst>
              <a:ext uri="{FF2B5EF4-FFF2-40B4-BE49-F238E27FC236}">
                <a16:creationId xmlns:a16="http://schemas.microsoft.com/office/drawing/2014/main" id="{0F43BF1B-272A-B9F6-129A-6434B1C17771}"/>
              </a:ext>
            </a:extLst>
          </p:cNvPr>
          <p:cNvGrpSpPr/>
          <p:nvPr/>
        </p:nvGrpSpPr>
        <p:grpSpPr>
          <a:xfrm>
            <a:off x="10651889" y="193869"/>
            <a:ext cx="1370708" cy="372563"/>
            <a:chOff x="10406955" y="294187"/>
            <a:chExt cx="1370708" cy="372563"/>
          </a:xfrm>
        </p:grpSpPr>
        <p:pic>
          <p:nvPicPr>
            <p:cNvPr id="57" name="Picture 2" descr="Netflix smileu profile icon&quot; by Norbert-Sloth | Redbubble">
              <a:extLst>
                <a:ext uri="{FF2B5EF4-FFF2-40B4-BE49-F238E27FC236}">
                  <a16:creationId xmlns:a16="http://schemas.microsoft.com/office/drawing/2014/main" id="{2A49602C-86D6-3553-5271-EF552D371AD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58" name="Triángulo isósceles 36">
              <a:extLst>
                <a:ext uri="{FF2B5EF4-FFF2-40B4-BE49-F238E27FC236}">
                  <a16:creationId xmlns:a16="http://schemas.microsoft.com/office/drawing/2014/main" id="{EAD8055D-092F-A9E4-CBEA-CC19128638F8}"/>
                </a:ext>
              </a:extLst>
            </p:cNvPr>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Search">
              <a:extLst>
                <a:ext uri="{FF2B5EF4-FFF2-40B4-BE49-F238E27FC236}">
                  <a16:creationId xmlns:a16="http://schemas.microsoft.com/office/drawing/2014/main" id="{39DDE104-3364-945D-B263-F86A1B7BB14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60" name="Bell">
              <a:extLst>
                <a:ext uri="{FF2B5EF4-FFF2-40B4-BE49-F238E27FC236}">
                  <a16:creationId xmlns:a16="http://schemas.microsoft.com/office/drawing/2014/main" id="{D42D4F64-4668-0D21-BFBD-E320943B9ED5}"/>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61" name="Elipse 42">
              <a:extLst>
                <a:ext uri="{FF2B5EF4-FFF2-40B4-BE49-F238E27FC236}">
                  <a16:creationId xmlns:a16="http://schemas.microsoft.com/office/drawing/2014/main" id="{94173FCD-0142-929E-F18E-271D4BB96499}"/>
                </a:ext>
              </a:extLst>
            </p:cNvPr>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spTree>
    <p:extLst>
      <p:ext uri="{BB962C8B-B14F-4D97-AF65-F5344CB8AC3E}">
        <p14:creationId xmlns:p14="http://schemas.microsoft.com/office/powerpoint/2010/main" val="3155565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Bottom Gradient">
            <a:extLst>
              <a:ext uri="{FF2B5EF4-FFF2-40B4-BE49-F238E27FC236}">
                <a16:creationId xmlns:a16="http://schemas.microsoft.com/office/drawing/2014/main" id="{F0E41279-D0C4-F186-0AB2-A18EEBAE6D56}"/>
              </a:ext>
            </a:extLst>
          </p:cNvPr>
          <p:cNvSpPr/>
          <p:nvPr/>
        </p:nvSpPr>
        <p:spPr>
          <a:xfrm rot="5400000">
            <a:off x="3963566" y="-2944870"/>
            <a:ext cx="5454435" cy="1219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1" name="TextBox 3">
            <a:extLst>
              <a:ext uri="{FF2B5EF4-FFF2-40B4-BE49-F238E27FC236}">
                <a16:creationId xmlns:a16="http://schemas.microsoft.com/office/drawing/2014/main" id="{69C06BB2-1E92-9D09-ABA4-96F9516B976C}"/>
              </a:ext>
            </a:extLst>
          </p:cNvPr>
          <p:cNvSpPr txBox="1"/>
          <p:nvPr/>
        </p:nvSpPr>
        <p:spPr>
          <a:xfrm>
            <a:off x="1056640" y="375980"/>
            <a:ext cx="10752617" cy="783255"/>
          </a:xfrm>
          <a:prstGeom prst="rect">
            <a:avLst/>
          </a:prstGeom>
          <a:noFill/>
        </p:spPr>
        <p:txBody>
          <a:bodyPr wrap="square" lIns="0" tIns="0" rIns="0" bIns="0" rtlCol="0" anchor="ctr" anchorCtr="0">
            <a:noAutofit/>
          </a:bodyPr>
          <a:lstStyle/>
          <a:p>
            <a:r>
              <a:rPr lang="en-US" sz="2800" dirty="0">
                <a:ln w="38100">
                  <a:solidFill>
                    <a:srgbClr val="E6E6E6"/>
                  </a:solidFill>
                </a:ln>
                <a:solidFill>
                  <a:schemeClr val="bg1"/>
                </a:solidFill>
                <a:latin typeface="Impact" panose="020B0806030902050204" pitchFamily="34" charset="0"/>
              </a:rPr>
              <a:t>2  </a:t>
            </a:r>
            <a:r>
              <a:rPr lang="en-US" sz="2800" b="1" dirty="0">
                <a:solidFill>
                  <a:srgbClr val="FF0000"/>
                </a:solidFill>
                <a:latin typeface="Helvetica" pitchFamily="34" charset="0"/>
                <a:cs typeface="Helvetica" pitchFamily="34" charset="0"/>
              </a:rPr>
              <a:t>Identifying similar content by matching text-based features</a:t>
            </a:r>
            <a:endParaRPr lang="en-US" sz="2800" dirty="0">
              <a:ln w="38100">
                <a:solidFill>
                  <a:srgbClr val="E6E6E6"/>
                </a:solidFill>
              </a:ln>
              <a:solidFill>
                <a:srgbClr val="FF0000"/>
              </a:solidFill>
              <a:latin typeface="Impact" panose="020B0806030902050204" pitchFamily="34" charset="0"/>
            </a:endParaRPr>
          </a:p>
        </p:txBody>
      </p:sp>
      <p:grpSp>
        <p:nvGrpSpPr>
          <p:cNvPr id="43" name="Grupo 68">
            <a:extLst>
              <a:ext uri="{FF2B5EF4-FFF2-40B4-BE49-F238E27FC236}">
                <a16:creationId xmlns:a16="http://schemas.microsoft.com/office/drawing/2014/main" id="{93C0EF73-14CB-1F41-A9C8-AD20F0A488BC}"/>
              </a:ext>
            </a:extLst>
          </p:cNvPr>
          <p:cNvGrpSpPr/>
          <p:nvPr/>
        </p:nvGrpSpPr>
        <p:grpSpPr>
          <a:xfrm>
            <a:off x="237167" y="140537"/>
            <a:ext cx="419732" cy="747851"/>
            <a:chOff x="4333460" y="1249016"/>
            <a:chExt cx="3219131" cy="4359973"/>
          </a:xfrm>
        </p:grpSpPr>
        <p:sp>
          <p:nvSpPr>
            <p:cNvPr id="48" name="Rectangle 1">
              <a:extLst>
                <a:ext uri="{FF2B5EF4-FFF2-40B4-BE49-F238E27FC236}">
                  <a16:creationId xmlns:a16="http://schemas.microsoft.com/office/drawing/2014/main" id="{B82B1696-9400-8D6D-EE71-BBC8B0549431}"/>
                </a:ext>
              </a:extLst>
            </p:cNvPr>
            <p:cNvSpPr/>
            <p:nvPr/>
          </p:nvSpPr>
          <p:spPr>
            <a:xfrm>
              <a:off x="4333460" y="1249018"/>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2">
              <a:extLst>
                <a:ext uri="{FF2B5EF4-FFF2-40B4-BE49-F238E27FC236}">
                  <a16:creationId xmlns:a16="http://schemas.microsoft.com/office/drawing/2014/main" id="{AD68C3AE-66EE-921D-7ACF-CF366E59E473}"/>
                </a:ext>
              </a:extLst>
            </p:cNvPr>
            <p:cNvSpPr/>
            <p:nvPr/>
          </p:nvSpPr>
          <p:spPr>
            <a:xfrm>
              <a:off x="6549120" y="1249016"/>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Parallelogram 3">
              <a:extLst>
                <a:ext uri="{FF2B5EF4-FFF2-40B4-BE49-F238E27FC236}">
                  <a16:creationId xmlns:a16="http://schemas.microsoft.com/office/drawing/2014/main" id="{2CA65903-152C-88E2-74ED-14C896DBCD8F}"/>
                </a:ext>
              </a:extLst>
            </p:cNvPr>
            <p:cNvSpPr/>
            <p:nvPr/>
          </p:nvSpPr>
          <p:spPr>
            <a:xfrm flipH="1">
              <a:off x="4333460" y="1249022"/>
              <a:ext cx="3219131" cy="4359967"/>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a:extLst>
              <a:ext uri="{FF2B5EF4-FFF2-40B4-BE49-F238E27FC236}">
                <a16:creationId xmlns:a16="http://schemas.microsoft.com/office/drawing/2014/main" id="{8ADA73EF-003F-A014-3FC8-6DCC7F7311C2}"/>
              </a:ext>
            </a:extLst>
          </p:cNvPr>
          <p:cNvPicPr>
            <a:picLocks noChangeAspect="1"/>
          </p:cNvPicPr>
          <p:nvPr/>
        </p:nvPicPr>
        <p:blipFill>
          <a:blip r:embed="rId2"/>
          <a:stretch>
            <a:fillRect/>
          </a:stretch>
        </p:blipFill>
        <p:spPr>
          <a:xfrm>
            <a:off x="4987062" y="1098912"/>
            <a:ext cx="7070992" cy="5526970"/>
          </a:xfrm>
          <a:prstGeom prst="rect">
            <a:avLst/>
          </a:prstGeom>
          <a:solidFill>
            <a:schemeClr val="bg1"/>
          </a:solidFill>
        </p:spPr>
      </p:pic>
      <p:pic>
        <p:nvPicPr>
          <p:cNvPr id="7" name="Picture 6" descr="Text, letter&#10;&#10;Description automatically generated">
            <a:extLst>
              <a:ext uri="{FF2B5EF4-FFF2-40B4-BE49-F238E27FC236}">
                <a16:creationId xmlns:a16="http://schemas.microsoft.com/office/drawing/2014/main" id="{4BCB3153-BBC0-E0C3-5722-7CEA045FD496}"/>
              </a:ext>
            </a:extLst>
          </p:cNvPr>
          <p:cNvPicPr>
            <a:picLocks noChangeAspect="1"/>
          </p:cNvPicPr>
          <p:nvPr/>
        </p:nvPicPr>
        <p:blipFill rotWithShape="1">
          <a:blip r:embed="rId3">
            <a:extLst>
              <a:ext uri="{28A0092B-C50C-407E-A947-70E740481C1C}">
                <a14:useLocalDpi xmlns:a14="http://schemas.microsoft.com/office/drawing/2010/main" val="0"/>
              </a:ext>
            </a:extLst>
          </a:blip>
          <a:srcRect l="33902" t="23513" r="35877" b="22861"/>
          <a:stretch/>
        </p:blipFill>
        <p:spPr>
          <a:xfrm>
            <a:off x="237168" y="1098913"/>
            <a:ext cx="4681170" cy="5526970"/>
          </a:xfrm>
          <a:prstGeom prst="rect">
            <a:avLst/>
          </a:prstGeom>
        </p:spPr>
      </p:pic>
      <p:grpSp>
        <p:nvGrpSpPr>
          <p:cNvPr id="8" name="Grupo 43">
            <a:extLst>
              <a:ext uri="{FF2B5EF4-FFF2-40B4-BE49-F238E27FC236}">
                <a16:creationId xmlns:a16="http://schemas.microsoft.com/office/drawing/2014/main" id="{079144B6-2CF5-D92B-5CA0-303D719D9178}"/>
              </a:ext>
            </a:extLst>
          </p:cNvPr>
          <p:cNvGrpSpPr/>
          <p:nvPr/>
        </p:nvGrpSpPr>
        <p:grpSpPr>
          <a:xfrm>
            <a:off x="10651889" y="193869"/>
            <a:ext cx="1370708" cy="372563"/>
            <a:chOff x="10406955" y="294187"/>
            <a:chExt cx="1370708" cy="372563"/>
          </a:xfrm>
        </p:grpSpPr>
        <p:pic>
          <p:nvPicPr>
            <p:cNvPr id="9" name="Picture 2" descr="Netflix smileu profile icon&quot; by Norbert-Sloth | Redbubble">
              <a:extLst>
                <a:ext uri="{FF2B5EF4-FFF2-40B4-BE49-F238E27FC236}">
                  <a16:creationId xmlns:a16="http://schemas.microsoft.com/office/drawing/2014/main" id="{7DA148A3-70F9-A46F-C192-26EB835EE50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10" name="Triángulo isósceles 36">
              <a:extLst>
                <a:ext uri="{FF2B5EF4-FFF2-40B4-BE49-F238E27FC236}">
                  <a16:creationId xmlns:a16="http://schemas.microsoft.com/office/drawing/2014/main" id="{607DC56C-7930-A497-0E0A-54DCEC7E286C}"/>
                </a:ext>
              </a:extLst>
            </p:cNvPr>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earch">
              <a:extLst>
                <a:ext uri="{FF2B5EF4-FFF2-40B4-BE49-F238E27FC236}">
                  <a16:creationId xmlns:a16="http://schemas.microsoft.com/office/drawing/2014/main" id="{DEF78F32-E8B0-33F8-901F-D51310E17841}"/>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12" name="Bell">
              <a:extLst>
                <a:ext uri="{FF2B5EF4-FFF2-40B4-BE49-F238E27FC236}">
                  <a16:creationId xmlns:a16="http://schemas.microsoft.com/office/drawing/2014/main" id="{5296B8E7-39C4-3D51-1C8D-1982F55417EC}"/>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13" name="Elipse 42">
              <a:extLst>
                <a:ext uri="{FF2B5EF4-FFF2-40B4-BE49-F238E27FC236}">
                  <a16:creationId xmlns:a16="http://schemas.microsoft.com/office/drawing/2014/main" id="{E0A5FCC8-9727-290D-0F61-FC0DDBF86279}"/>
                </a:ext>
              </a:extLst>
            </p:cNvPr>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spTree>
    <p:extLst>
      <p:ext uri="{BB962C8B-B14F-4D97-AF65-F5344CB8AC3E}">
        <p14:creationId xmlns:p14="http://schemas.microsoft.com/office/powerpoint/2010/main" val="380834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TextBox 3">
            <a:extLst>
              <a:ext uri="{FF2B5EF4-FFF2-40B4-BE49-F238E27FC236}">
                <a16:creationId xmlns:a16="http://schemas.microsoft.com/office/drawing/2014/main" id="{69C06BB2-1E92-9D09-ABA4-96F9516B976C}"/>
              </a:ext>
            </a:extLst>
          </p:cNvPr>
          <p:cNvSpPr txBox="1"/>
          <p:nvPr/>
        </p:nvSpPr>
        <p:spPr>
          <a:xfrm>
            <a:off x="913323" y="86643"/>
            <a:ext cx="10752617" cy="783255"/>
          </a:xfrm>
          <a:prstGeom prst="rect">
            <a:avLst/>
          </a:prstGeom>
          <a:noFill/>
        </p:spPr>
        <p:txBody>
          <a:bodyPr wrap="square" lIns="0" tIns="0" rIns="0" bIns="0" rtlCol="0" anchor="ctr" anchorCtr="0">
            <a:noAutofit/>
          </a:bodyPr>
          <a:lstStyle/>
          <a:p>
            <a:r>
              <a:rPr lang="en-US" sz="3600" dirty="0">
                <a:ln w="38100">
                  <a:solidFill>
                    <a:srgbClr val="E6E6E6"/>
                  </a:solidFill>
                </a:ln>
                <a:noFill/>
                <a:latin typeface="Impact" panose="020B0806030902050204" pitchFamily="34" charset="0"/>
              </a:rPr>
              <a:t>3 	</a:t>
            </a:r>
            <a:r>
              <a:rPr lang="en-US" sz="3600" b="1" dirty="0">
                <a:solidFill>
                  <a:srgbClr val="FF0000"/>
                </a:solidFill>
                <a:latin typeface="Helvetica" pitchFamily="34" charset="0"/>
                <a:cs typeface="Helvetica" pitchFamily="34" charset="0"/>
              </a:rPr>
              <a:t>Network analysis of Actors / Directors</a:t>
            </a:r>
          </a:p>
        </p:txBody>
      </p:sp>
      <p:grpSp>
        <p:nvGrpSpPr>
          <p:cNvPr id="43" name="Grupo 68">
            <a:extLst>
              <a:ext uri="{FF2B5EF4-FFF2-40B4-BE49-F238E27FC236}">
                <a16:creationId xmlns:a16="http://schemas.microsoft.com/office/drawing/2014/main" id="{93C0EF73-14CB-1F41-A9C8-AD20F0A488BC}"/>
              </a:ext>
            </a:extLst>
          </p:cNvPr>
          <p:cNvGrpSpPr/>
          <p:nvPr/>
        </p:nvGrpSpPr>
        <p:grpSpPr>
          <a:xfrm>
            <a:off x="237167" y="140537"/>
            <a:ext cx="419732" cy="747851"/>
            <a:chOff x="4333460" y="1249016"/>
            <a:chExt cx="3219131" cy="4359973"/>
          </a:xfrm>
        </p:grpSpPr>
        <p:sp>
          <p:nvSpPr>
            <p:cNvPr id="48" name="Rectangle 1">
              <a:extLst>
                <a:ext uri="{FF2B5EF4-FFF2-40B4-BE49-F238E27FC236}">
                  <a16:creationId xmlns:a16="http://schemas.microsoft.com/office/drawing/2014/main" id="{B82B1696-9400-8D6D-EE71-BBC8B0549431}"/>
                </a:ext>
              </a:extLst>
            </p:cNvPr>
            <p:cNvSpPr/>
            <p:nvPr/>
          </p:nvSpPr>
          <p:spPr>
            <a:xfrm>
              <a:off x="4333460" y="1249018"/>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2">
              <a:extLst>
                <a:ext uri="{FF2B5EF4-FFF2-40B4-BE49-F238E27FC236}">
                  <a16:creationId xmlns:a16="http://schemas.microsoft.com/office/drawing/2014/main" id="{AD68C3AE-66EE-921D-7ACF-CF366E59E473}"/>
                </a:ext>
              </a:extLst>
            </p:cNvPr>
            <p:cNvSpPr/>
            <p:nvPr/>
          </p:nvSpPr>
          <p:spPr>
            <a:xfrm>
              <a:off x="6549120" y="1249016"/>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Parallelogram 3">
              <a:extLst>
                <a:ext uri="{FF2B5EF4-FFF2-40B4-BE49-F238E27FC236}">
                  <a16:creationId xmlns:a16="http://schemas.microsoft.com/office/drawing/2014/main" id="{2CA65903-152C-88E2-74ED-14C896DBCD8F}"/>
                </a:ext>
              </a:extLst>
            </p:cNvPr>
            <p:cNvSpPr/>
            <p:nvPr/>
          </p:nvSpPr>
          <p:spPr>
            <a:xfrm flipH="1">
              <a:off x="4333460" y="1249022"/>
              <a:ext cx="3219131" cy="4359967"/>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5" descr="Chart, bar chart&#10;&#10;Description automatically generated">
            <a:extLst>
              <a:ext uri="{FF2B5EF4-FFF2-40B4-BE49-F238E27FC236}">
                <a16:creationId xmlns:a16="http://schemas.microsoft.com/office/drawing/2014/main" id="{1C1D972F-B3D3-0191-F692-1326A8BE84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167" y="993650"/>
            <a:ext cx="7159920" cy="5653956"/>
          </a:xfrm>
          <a:prstGeom prst="rect">
            <a:avLst/>
          </a:prstGeom>
        </p:spPr>
      </p:pic>
      <p:sp>
        <p:nvSpPr>
          <p:cNvPr id="11" name="Rectangle: Rounded Corners 10">
            <a:extLst>
              <a:ext uri="{FF2B5EF4-FFF2-40B4-BE49-F238E27FC236}">
                <a16:creationId xmlns:a16="http://schemas.microsoft.com/office/drawing/2014/main" id="{957E2183-FE27-8B65-C77D-EA76B4F77B62}"/>
              </a:ext>
            </a:extLst>
          </p:cNvPr>
          <p:cNvSpPr/>
          <p:nvPr/>
        </p:nvSpPr>
        <p:spPr>
          <a:xfrm>
            <a:off x="7463593" y="1828799"/>
            <a:ext cx="4480560" cy="3200400"/>
          </a:xfrm>
          <a:prstGeom prst="roundRect">
            <a:avLst/>
          </a:prstGeom>
          <a:solidFill>
            <a:schemeClr val="bg1">
              <a:lumMod val="50000"/>
              <a:lumOff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F6F365C-714C-565F-05F9-3809DD2EB9D0}"/>
              </a:ext>
            </a:extLst>
          </p:cNvPr>
          <p:cNvSpPr txBox="1"/>
          <p:nvPr/>
        </p:nvSpPr>
        <p:spPr>
          <a:xfrm>
            <a:off x="7627365" y="2028615"/>
            <a:ext cx="4383294" cy="2800767"/>
          </a:xfrm>
          <a:prstGeom prst="rect">
            <a:avLst/>
          </a:prstGeom>
          <a:noFill/>
        </p:spPr>
        <p:txBody>
          <a:bodyPr wrap="square" rtlCol="0">
            <a:spAutoFit/>
          </a:bodyPr>
          <a:lstStyle/>
          <a:p>
            <a:r>
              <a:rPr lang="en-US" sz="2200" dirty="0">
                <a:latin typeface="Helvetica" panose="020B0604020202020204" pitchFamily="34" charset="0"/>
                <a:cs typeface="Helvetica" panose="020B0604020202020204" pitchFamily="34" charset="0"/>
              </a:rPr>
              <a:t>From the bar chart we derived that the top 5  directors on this plat form are </a:t>
            </a:r>
          </a:p>
          <a:p>
            <a:pPr marL="342900" indent="-342900">
              <a:buFont typeface="+mj-lt"/>
              <a:buAutoNum type="arabicPeriod"/>
            </a:pPr>
            <a:r>
              <a:rPr lang="en-US" sz="2200" dirty="0">
                <a:latin typeface="Helvetica" panose="020B0604020202020204" pitchFamily="34" charset="0"/>
                <a:cs typeface="Helvetica" panose="020B0604020202020204" pitchFamily="34" charset="0"/>
              </a:rPr>
              <a:t>Rajiv Chilaka</a:t>
            </a:r>
          </a:p>
          <a:p>
            <a:pPr marL="342900" indent="-342900">
              <a:buFont typeface="+mj-lt"/>
              <a:buAutoNum type="arabicPeriod"/>
            </a:pPr>
            <a:r>
              <a:rPr lang="en-US" sz="2200" dirty="0">
                <a:latin typeface="Helvetica" panose="020B0604020202020204" pitchFamily="34" charset="0"/>
                <a:cs typeface="Helvetica" panose="020B0604020202020204" pitchFamily="34" charset="0"/>
              </a:rPr>
              <a:t>Raul Campos, Jan Suter</a:t>
            </a:r>
          </a:p>
          <a:p>
            <a:pPr marL="342900" indent="-342900">
              <a:buFont typeface="+mj-lt"/>
              <a:buAutoNum type="arabicPeriod"/>
            </a:pPr>
            <a:r>
              <a:rPr lang="en-US" sz="2200" dirty="0">
                <a:latin typeface="Helvetica" panose="020B0604020202020204" pitchFamily="34" charset="0"/>
                <a:cs typeface="Helvetica" panose="020B0604020202020204" pitchFamily="34" charset="0"/>
              </a:rPr>
              <a:t>Suhas Kadav</a:t>
            </a:r>
          </a:p>
          <a:p>
            <a:pPr marL="342900" indent="-342900">
              <a:buFont typeface="+mj-lt"/>
              <a:buAutoNum type="arabicPeriod"/>
            </a:pPr>
            <a:r>
              <a:rPr lang="en-US" sz="2200" dirty="0">
                <a:latin typeface="Helvetica" panose="020B0604020202020204" pitchFamily="34" charset="0"/>
                <a:cs typeface="Helvetica" panose="020B0604020202020204" pitchFamily="34" charset="0"/>
              </a:rPr>
              <a:t>Marcus Raboy</a:t>
            </a:r>
          </a:p>
          <a:p>
            <a:pPr marL="342900" indent="-342900">
              <a:buFont typeface="+mj-lt"/>
              <a:buAutoNum type="arabicPeriod"/>
            </a:pPr>
            <a:r>
              <a:rPr lang="en-US" sz="2200" dirty="0">
                <a:latin typeface="Helvetica" panose="020B0604020202020204" pitchFamily="34" charset="0"/>
                <a:cs typeface="Helvetica" panose="020B0604020202020204" pitchFamily="34" charset="0"/>
              </a:rPr>
              <a:t>Jay Karas</a:t>
            </a:r>
          </a:p>
        </p:txBody>
      </p:sp>
      <p:grpSp>
        <p:nvGrpSpPr>
          <p:cNvPr id="12" name="Grupo 43">
            <a:extLst>
              <a:ext uri="{FF2B5EF4-FFF2-40B4-BE49-F238E27FC236}">
                <a16:creationId xmlns:a16="http://schemas.microsoft.com/office/drawing/2014/main" id="{82A1CA35-ECE8-AA3D-74B6-A2FACD823D03}"/>
              </a:ext>
            </a:extLst>
          </p:cNvPr>
          <p:cNvGrpSpPr/>
          <p:nvPr/>
        </p:nvGrpSpPr>
        <p:grpSpPr>
          <a:xfrm>
            <a:off x="10651889" y="193869"/>
            <a:ext cx="1370708" cy="372563"/>
            <a:chOff x="10406955" y="294187"/>
            <a:chExt cx="1370708" cy="372563"/>
          </a:xfrm>
        </p:grpSpPr>
        <p:pic>
          <p:nvPicPr>
            <p:cNvPr id="13" name="Picture 2" descr="Netflix smileu profile icon&quot; by Norbert-Sloth | Redbubble">
              <a:extLst>
                <a:ext uri="{FF2B5EF4-FFF2-40B4-BE49-F238E27FC236}">
                  <a16:creationId xmlns:a16="http://schemas.microsoft.com/office/drawing/2014/main" id="{9BD22A55-35B2-2B71-6458-7317337186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14" name="Triángulo isósceles 36">
              <a:extLst>
                <a:ext uri="{FF2B5EF4-FFF2-40B4-BE49-F238E27FC236}">
                  <a16:creationId xmlns:a16="http://schemas.microsoft.com/office/drawing/2014/main" id="{250CD964-E901-8948-570C-E199D669A2AC}"/>
                </a:ext>
              </a:extLst>
            </p:cNvPr>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Search">
              <a:extLst>
                <a:ext uri="{FF2B5EF4-FFF2-40B4-BE49-F238E27FC236}">
                  <a16:creationId xmlns:a16="http://schemas.microsoft.com/office/drawing/2014/main" id="{3F4DBB48-85ED-E5A3-29B3-C6BF560B84F5}"/>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16" name="Bell">
              <a:extLst>
                <a:ext uri="{FF2B5EF4-FFF2-40B4-BE49-F238E27FC236}">
                  <a16:creationId xmlns:a16="http://schemas.microsoft.com/office/drawing/2014/main" id="{0CA7ED21-B7AA-6C4C-0B59-FF790F05C7B3}"/>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17" name="Elipse 42">
              <a:extLst>
                <a:ext uri="{FF2B5EF4-FFF2-40B4-BE49-F238E27FC236}">
                  <a16:creationId xmlns:a16="http://schemas.microsoft.com/office/drawing/2014/main" id="{9927C2D4-2A14-2D55-218E-E1686278A3B3}"/>
                </a:ext>
              </a:extLst>
            </p:cNvPr>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spTree>
    <p:extLst>
      <p:ext uri="{BB962C8B-B14F-4D97-AF65-F5344CB8AC3E}">
        <p14:creationId xmlns:p14="http://schemas.microsoft.com/office/powerpoint/2010/main" val="2430658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TextBox 3">
            <a:extLst>
              <a:ext uri="{FF2B5EF4-FFF2-40B4-BE49-F238E27FC236}">
                <a16:creationId xmlns:a16="http://schemas.microsoft.com/office/drawing/2014/main" id="{69C06BB2-1E92-9D09-ABA4-96F9516B976C}"/>
              </a:ext>
            </a:extLst>
          </p:cNvPr>
          <p:cNvSpPr txBox="1"/>
          <p:nvPr/>
        </p:nvSpPr>
        <p:spPr>
          <a:xfrm>
            <a:off x="913323" y="45098"/>
            <a:ext cx="10752617" cy="783255"/>
          </a:xfrm>
          <a:prstGeom prst="rect">
            <a:avLst/>
          </a:prstGeom>
          <a:noFill/>
        </p:spPr>
        <p:txBody>
          <a:bodyPr wrap="square" lIns="0" tIns="0" rIns="0" bIns="0" rtlCol="0" anchor="ctr" anchorCtr="0">
            <a:noAutofit/>
          </a:bodyPr>
          <a:lstStyle/>
          <a:p>
            <a:r>
              <a:rPr lang="en-US" sz="3600" dirty="0">
                <a:ln w="38100">
                  <a:solidFill>
                    <a:srgbClr val="E6E6E6"/>
                  </a:solidFill>
                </a:ln>
                <a:noFill/>
                <a:latin typeface="Impact" panose="020B0806030902050204" pitchFamily="34" charset="0"/>
              </a:rPr>
              <a:t>3 	</a:t>
            </a:r>
            <a:r>
              <a:rPr lang="en-US" sz="3600" b="1" dirty="0">
                <a:solidFill>
                  <a:srgbClr val="FF0000"/>
                </a:solidFill>
                <a:latin typeface="Helvetica" pitchFamily="34" charset="0"/>
                <a:cs typeface="Helvetica" pitchFamily="34" charset="0"/>
              </a:rPr>
              <a:t>Network analysis of Actors / Directors</a:t>
            </a:r>
          </a:p>
        </p:txBody>
      </p:sp>
      <p:grpSp>
        <p:nvGrpSpPr>
          <p:cNvPr id="43" name="Grupo 68">
            <a:extLst>
              <a:ext uri="{FF2B5EF4-FFF2-40B4-BE49-F238E27FC236}">
                <a16:creationId xmlns:a16="http://schemas.microsoft.com/office/drawing/2014/main" id="{93C0EF73-14CB-1F41-A9C8-AD20F0A488BC}"/>
              </a:ext>
            </a:extLst>
          </p:cNvPr>
          <p:cNvGrpSpPr/>
          <p:nvPr/>
        </p:nvGrpSpPr>
        <p:grpSpPr>
          <a:xfrm>
            <a:off x="237167" y="140537"/>
            <a:ext cx="419732" cy="747851"/>
            <a:chOff x="4333460" y="1249016"/>
            <a:chExt cx="3219131" cy="4359973"/>
          </a:xfrm>
        </p:grpSpPr>
        <p:sp>
          <p:nvSpPr>
            <p:cNvPr id="48" name="Rectangle 1">
              <a:extLst>
                <a:ext uri="{FF2B5EF4-FFF2-40B4-BE49-F238E27FC236}">
                  <a16:creationId xmlns:a16="http://schemas.microsoft.com/office/drawing/2014/main" id="{B82B1696-9400-8D6D-EE71-BBC8B0549431}"/>
                </a:ext>
              </a:extLst>
            </p:cNvPr>
            <p:cNvSpPr/>
            <p:nvPr/>
          </p:nvSpPr>
          <p:spPr>
            <a:xfrm>
              <a:off x="4333460" y="1249018"/>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2">
              <a:extLst>
                <a:ext uri="{FF2B5EF4-FFF2-40B4-BE49-F238E27FC236}">
                  <a16:creationId xmlns:a16="http://schemas.microsoft.com/office/drawing/2014/main" id="{AD68C3AE-66EE-921D-7ACF-CF366E59E473}"/>
                </a:ext>
              </a:extLst>
            </p:cNvPr>
            <p:cNvSpPr/>
            <p:nvPr/>
          </p:nvSpPr>
          <p:spPr>
            <a:xfrm>
              <a:off x="6549120" y="1249016"/>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Parallelogram 3">
              <a:extLst>
                <a:ext uri="{FF2B5EF4-FFF2-40B4-BE49-F238E27FC236}">
                  <a16:creationId xmlns:a16="http://schemas.microsoft.com/office/drawing/2014/main" id="{2CA65903-152C-88E2-74ED-14C896DBCD8F}"/>
                </a:ext>
              </a:extLst>
            </p:cNvPr>
            <p:cNvSpPr/>
            <p:nvPr/>
          </p:nvSpPr>
          <p:spPr>
            <a:xfrm flipH="1">
              <a:off x="4333460" y="1249022"/>
              <a:ext cx="3219131" cy="4359967"/>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9" name="Picture 8" descr="Chart, bar chart&#10;&#10;Description automatically generated">
            <a:extLst>
              <a:ext uri="{FF2B5EF4-FFF2-40B4-BE49-F238E27FC236}">
                <a16:creationId xmlns:a16="http://schemas.microsoft.com/office/drawing/2014/main" id="{1BAA23A9-DDC6-2017-1378-52769BC848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167" y="993649"/>
            <a:ext cx="7118975" cy="5653957"/>
          </a:xfrm>
          <a:prstGeom prst="rect">
            <a:avLst/>
          </a:prstGeom>
        </p:spPr>
      </p:pic>
      <p:sp>
        <p:nvSpPr>
          <p:cNvPr id="5" name="Rectangle: Rounded Corners 4">
            <a:extLst>
              <a:ext uri="{FF2B5EF4-FFF2-40B4-BE49-F238E27FC236}">
                <a16:creationId xmlns:a16="http://schemas.microsoft.com/office/drawing/2014/main" id="{75E78244-982B-4530-C381-744C558C1E37}"/>
              </a:ext>
            </a:extLst>
          </p:cNvPr>
          <p:cNvSpPr/>
          <p:nvPr/>
        </p:nvSpPr>
        <p:spPr>
          <a:xfrm>
            <a:off x="7463593" y="1828799"/>
            <a:ext cx="4480560" cy="3200400"/>
          </a:xfrm>
          <a:prstGeom prst="roundRect">
            <a:avLst/>
          </a:prstGeom>
          <a:solidFill>
            <a:schemeClr val="bg1">
              <a:lumMod val="50000"/>
              <a:lumOff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EC42297-7D23-42BA-F973-00B81F69160D}"/>
              </a:ext>
            </a:extLst>
          </p:cNvPr>
          <p:cNvSpPr txBox="1"/>
          <p:nvPr/>
        </p:nvSpPr>
        <p:spPr>
          <a:xfrm>
            <a:off x="7492621" y="2028616"/>
            <a:ext cx="4462212" cy="2800767"/>
          </a:xfrm>
          <a:prstGeom prst="rect">
            <a:avLst/>
          </a:prstGeom>
          <a:noFill/>
        </p:spPr>
        <p:txBody>
          <a:bodyPr wrap="square">
            <a:spAutoFit/>
          </a:bodyPr>
          <a:lstStyle/>
          <a:p>
            <a:r>
              <a:rPr lang="en-US" sz="2200" b="0" i="0" dirty="0">
                <a:effectLst/>
                <a:latin typeface="Roboto" panose="02000000000000000000" pitchFamily="2" charset="0"/>
              </a:rPr>
              <a:t>From the bar chart we derived that</a:t>
            </a:r>
          </a:p>
          <a:p>
            <a:r>
              <a:rPr lang="en-US" sz="2200" b="0" i="0" dirty="0">
                <a:effectLst/>
                <a:latin typeface="Roboto" panose="02000000000000000000" pitchFamily="2" charset="0"/>
              </a:rPr>
              <a:t>the top 5 actors on this platform are: </a:t>
            </a:r>
          </a:p>
          <a:p>
            <a:pPr marL="342900" indent="-342900">
              <a:buAutoNum type="arabicPeriod"/>
            </a:pPr>
            <a:r>
              <a:rPr lang="en-US" sz="2200" b="0" i="0" dirty="0">
                <a:effectLst/>
                <a:latin typeface="Roboto" panose="02000000000000000000" pitchFamily="2" charset="0"/>
              </a:rPr>
              <a:t>Shah Rukh Khan </a:t>
            </a:r>
          </a:p>
          <a:p>
            <a:pPr marL="342900" indent="-342900">
              <a:buAutoNum type="arabicPeriod"/>
            </a:pPr>
            <a:r>
              <a:rPr lang="en-US" sz="2200" b="0" i="0" dirty="0">
                <a:effectLst/>
                <a:latin typeface="Roboto" panose="02000000000000000000" pitchFamily="2" charset="0"/>
              </a:rPr>
              <a:t>Akshay Kumar </a:t>
            </a:r>
          </a:p>
          <a:p>
            <a:pPr marL="342900" indent="-342900">
              <a:buAutoNum type="arabicPeriod"/>
            </a:pPr>
            <a:r>
              <a:rPr lang="en-US" sz="2200" b="0" i="0" dirty="0">
                <a:effectLst/>
                <a:latin typeface="Roboto" panose="02000000000000000000" pitchFamily="2" charset="0"/>
              </a:rPr>
              <a:t>David Attenborough </a:t>
            </a:r>
          </a:p>
          <a:p>
            <a:pPr marL="342900" indent="-342900">
              <a:buAutoNum type="arabicPeriod"/>
            </a:pPr>
            <a:r>
              <a:rPr lang="en-US" sz="2200" b="0" i="0" dirty="0">
                <a:effectLst/>
                <a:latin typeface="Roboto" panose="02000000000000000000" pitchFamily="2" charset="0"/>
              </a:rPr>
              <a:t>Amitabh Bachchan </a:t>
            </a:r>
          </a:p>
          <a:p>
            <a:pPr marL="342900" indent="-342900">
              <a:buAutoNum type="arabicPeriod"/>
            </a:pPr>
            <a:r>
              <a:rPr lang="en-US" sz="2200" b="0" i="0" dirty="0">
                <a:effectLst/>
                <a:latin typeface="Roboto" panose="02000000000000000000" pitchFamily="2" charset="0"/>
              </a:rPr>
              <a:t>Adam Sandler</a:t>
            </a:r>
            <a:endParaRPr lang="en-US" sz="2200" dirty="0"/>
          </a:p>
        </p:txBody>
      </p:sp>
      <p:grpSp>
        <p:nvGrpSpPr>
          <p:cNvPr id="8" name="Grupo 43">
            <a:extLst>
              <a:ext uri="{FF2B5EF4-FFF2-40B4-BE49-F238E27FC236}">
                <a16:creationId xmlns:a16="http://schemas.microsoft.com/office/drawing/2014/main" id="{0E971A7C-672D-4BDC-B742-700A7CE5889D}"/>
              </a:ext>
            </a:extLst>
          </p:cNvPr>
          <p:cNvGrpSpPr/>
          <p:nvPr/>
        </p:nvGrpSpPr>
        <p:grpSpPr>
          <a:xfrm>
            <a:off x="10651889" y="193869"/>
            <a:ext cx="1370708" cy="372563"/>
            <a:chOff x="10406955" y="294187"/>
            <a:chExt cx="1370708" cy="372563"/>
          </a:xfrm>
        </p:grpSpPr>
        <p:pic>
          <p:nvPicPr>
            <p:cNvPr id="10" name="Picture 2" descr="Netflix smileu profile icon&quot; by Norbert-Sloth | Redbubble">
              <a:extLst>
                <a:ext uri="{FF2B5EF4-FFF2-40B4-BE49-F238E27FC236}">
                  <a16:creationId xmlns:a16="http://schemas.microsoft.com/office/drawing/2014/main" id="{3B7E6337-E518-4109-986E-CE69CDA6D63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11" name="Triángulo isósceles 36">
              <a:extLst>
                <a:ext uri="{FF2B5EF4-FFF2-40B4-BE49-F238E27FC236}">
                  <a16:creationId xmlns:a16="http://schemas.microsoft.com/office/drawing/2014/main" id="{2F359063-0209-0C29-EDBF-04A5DAB6934E}"/>
                </a:ext>
              </a:extLst>
            </p:cNvPr>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earch">
              <a:extLst>
                <a:ext uri="{FF2B5EF4-FFF2-40B4-BE49-F238E27FC236}">
                  <a16:creationId xmlns:a16="http://schemas.microsoft.com/office/drawing/2014/main" id="{6BBF14AA-5633-A04D-5EAA-D6BD3C00CA8B}"/>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13" name="Bell">
              <a:extLst>
                <a:ext uri="{FF2B5EF4-FFF2-40B4-BE49-F238E27FC236}">
                  <a16:creationId xmlns:a16="http://schemas.microsoft.com/office/drawing/2014/main" id="{7A8E91B0-7AA2-F3B6-4BC5-1D2C914EB7DC}"/>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14" name="Elipse 42">
              <a:extLst>
                <a:ext uri="{FF2B5EF4-FFF2-40B4-BE49-F238E27FC236}">
                  <a16:creationId xmlns:a16="http://schemas.microsoft.com/office/drawing/2014/main" id="{32815AB8-591A-DEB1-F28F-4A602F24FE2E}"/>
                </a:ext>
              </a:extLst>
            </p:cNvPr>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spTree>
    <p:extLst>
      <p:ext uri="{BB962C8B-B14F-4D97-AF65-F5344CB8AC3E}">
        <p14:creationId xmlns:p14="http://schemas.microsoft.com/office/powerpoint/2010/main" val="3565964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0" name="Rectangle 89">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2" name="Freeform: Shape 91">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94" name="Freeform: Shape 93">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TextBox 3">
            <a:extLst>
              <a:ext uri="{FF2B5EF4-FFF2-40B4-BE49-F238E27FC236}">
                <a16:creationId xmlns:a16="http://schemas.microsoft.com/office/drawing/2014/main" id="{69C06BB2-1E92-9D09-ABA4-96F9516B976C}"/>
              </a:ext>
            </a:extLst>
          </p:cNvPr>
          <p:cNvSpPr txBox="1"/>
          <p:nvPr/>
        </p:nvSpPr>
        <p:spPr>
          <a:xfrm>
            <a:off x="371093" y="1161288"/>
            <a:ext cx="3572833" cy="1239012"/>
          </a:xfrm>
          <a:prstGeom prst="rect">
            <a:avLst/>
          </a:prstGeom>
        </p:spPr>
        <p:txBody>
          <a:bodyPr vert="horz" lIns="91440" tIns="45720" rIns="91440" bIns="45720" rtlCol="0" anchor="ctr" anchorCtr="0">
            <a:normAutofit/>
          </a:bodyPr>
          <a:lstStyle/>
          <a:p>
            <a:pPr defTabSz="914400">
              <a:lnSpc>
                <a:spcPct val="90000"/>
              </a:lnSpc>
              <a:spcBef>
                <a:spcPct val="0"/>
              </a:spcBef>
              <a:spcAft>
                <a:spcPts val="600"/>
              </a:spcAft>
            </a:pPr>
            <a:r>
              <a:rPr lang="en-US" sz="2200" kern="1200" dirty="0">
                <a:ln w="38100">
                  <a:solidFill>
                    <a:srgbClr val="E6E6E6"/>
                  </a:solidFill>
                </a:ln>
                <a:solidFill>
                  <a:schemeClr val="tx1"/>
                </a:solidFill>
                <a:latin typeface="+mj-lt"/>
                <a:ea typeface="+mj-ea"/>
                <a:cs typeface="+mj-cs"/>
              </a:rPr>
              <a:t>4</a:t>
            </a:r>
            <a:r>
              <a:rPr lang="en-US" sz="2000" kern="1200" dirty="0">
                <a:ln w="38100">
                  <a:solidFill>
                    <a:srgbClr val="E6E6E6"/>
                  </a:solidFill>
                </a:ln>
                <a:solidFill>
                  <a:schemeClr val="tx1"/>
                </a:solidFill>
                <a:latin typeface="+mj-lt"/>
                <a:ea typeface="+mj-ea"/>
                <a:cs typeface="+mj-cs"/>
              </a:rPr>
              <a:t> </a:t>
            </a:r>
            <a:r>
              <a:rPr lang="en-US" sz="2000" b="1" kern="1200" dirty="0">
                <a:solidFill>
                  <a:srgbClr val="FF0000"/>
                </a:solidFill>
                <a:latin typeface="+mj-lt"/>
                <a:ea typeface="+mj-ea"/>
                <a:cs typeface="+mj-cs"/>
              </a:rPr>
              <a:t>Does Netflix has more focus on</a:t>
            </a:r>
          </a:p>
          <a:p>
            <a:pPr defTabSz="914400">
              <a:lnSpc>
                <a:spcPct val="90000"/>
              </a:lnSpc>
              <a:spcBef>
                <a:spcPct val="0"/>
              </a:spcBef>
              <a:spcAft>
                <a:spcPts val="600"/>
              </a:spcAft>
            </a:pPr>
            <a:r>
              <a:rPr lang="en-US" sz="2000" b="1" dirty="0">
                <a:solidFill>
                  <a:srgbClr val="FF0000"/>
                </a:solidFill>
                <a:latin typeface="+mj-lt"/>
                <a:ea typeface="+mj-ea"/>
                <a:cs typeface="+mj-cs"/>
              </a:rPr>
              <a:t>   </a:t>
            </a:r>
            <a:r>
              <a:rPr lang="en-US" sz="2000" b="1" kern="1200" dirty="0">
                <a:solidFill>
                  <a:srgbClr val="FF0000"/>
                </a:solidFill>
                <a:latin typeface="+mj-lt"/>
                <a:ea typeface="+mj-ea"/>
                <a:cs typeface="+mj-cs"/>
              </a:rPr>
              <a:t>TV Shows than movies in recent</a:t>
            </a:r>
          </a:p>
          <a:p>
            <a:pPr defTabSz="914400">
              <a:lnSpc>
                <a:spcPct val="90000"/>
              </a:lnSpc>
              <a:spcBef>
                <a:spcPct val="0"/>
              </a:spcBef>
              <a:spcAft>
                <a:spcPts val="600"/>
              </a:spcAft>
            </a:pPr>
            <a:r>
              <a:rPr lang="en-US" sz="2000" b="1" kern="1200" dirty="0">
                <a:solidFill>
                  <a:srgbClr val="FF0000"/>
                </a:solidFill>
                <a:latin typeface="+mj-lt"/>
                <a:ea typeface="+mj-ea"/>
                <a:cs typeface="+mj-cs"/>
              </a:rPr>
              <a:t>   years.</a:t>
            </a:r>
          </a:p>
        </p:txBody>
      </p:sp>
      <p:sp>
        <p:nvSpPr>
          <p:cNvPr id="96" name="Rectangle 9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8" name="Rectangle 9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A5CF0E50-5E1C-0A11-6B2B-2CEA7DADC6F4}"/>
              </a:ext>
            </a:extLst>
          </p:cNvPr>
          <p:cNvSpPr txBox="1"/>
          <p:nvPr/>
        </p:nvSpPr>
        <p:spPr>
          <a:xfrm>
            <a:off x="236405" y="2512158"/>
            <a:ext cx="3572833" cy="3207258"/>
          </a:xfrm>
          <a:prstGeom prst="rect">
            <a:avLst/>
          </a:prstGeom>
        </p:spPr>
        <p:txBody>
          <a:bodyPr vert="horz" lIns="91440" tIns="45720" rIns="91440" bIns="45720" rtlCol="0" anchor="t">
            <a:noAutofit/>
          </a:bodyPr>
          <a:lstStyle/>
          <a:p>
            <a:pPr indent="-228600" defTabSz="914400">
              <a:lnSpc>
                <a:spcPct val="90000"/>
              </a:lnSpc>
              <a:spcAft>
                <a:spcPts val="600"/>
              </a:spcAft>
              <a:buFont typeface="Arial" panose="020B0604020202020204" pitchFamily="34" charset="0"/>
              <a:buChar char="•"/>
            </a:pPr>
            <a:r>
              <a:rPr lang="en-US" b="0" i="0" dirty="0">
                <a:effectLst/>
              </a:rPr>
              <a:t>There are several reasons that Netflix has chosen to focus on TV shows rather than movies. For example, its internal figures suggest that its number of movies doesn’t seem to have much of an effect on the number of people who watch Netflix, meaning that building partnerships with movie studios doesn’t provide it with the high returns that some people might have expected. In part, this could be because the people who are the most excited about movies will have seen them in the movie.</a:t>
            </a:r>
            <a:endParaRPr lang="en-US" dirty="0"/>
          </a:p>
        </p:txBody>
      </p:sp>
      <p:pic>
        <p:nvPicPr>
          <p:cNvPr id="7" name="Picture 6" descr="Chart&#10;&#10;Description automatically generated">
            <a:extLst>
              <a:ext uri="{FF2B5EF4-FFF2-40B4-BE49-F238E27FC236}">
                <a16:creationId xmlns:a16="http://schemas.microsoft.com/office/drawing/2014/main" id="{E9A6C20B-8F1F-344A-6549-153C8FD9E8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1184" y="1541130"/>
            <a:ext cx="6922008" cy="3876324"/>
          </a:xfrm>
          <a:prstGeom prst="rect">
            <a:avLst/>
          </a:prstGeom>
        </p:spPr>
      </p:pic>
      <p:grpSp>
        <p:nvGrpSpPr>
          <p:cNvPr id="43" name="Grupo 68">
            <a:extLst>
              <a:ext uri="{FF2B5EF4-FFF2-40B4-BE49-F238E27FC236}">
                <a16:creationId xmlns:a16="http://schemas.microsoft.com/office/drawing/2014/main" id="{93C0EF73-14CB-1F41-A9C8-AD20F0A488BC}"/>
              </a:ext>
            </a:extLst>
          </p:cNvPr>
          <p:cNvGrpSpPr/>
          <p:nvPr/>
        </p:nvGrpSpPr>
        <p:grpSpPr>
          <a:xfrm>
            <a:off x="237167" y="140537"/>
            <a:ext cx="419732" cy="747851"/>
            <a:chOff x="4333460" y="1249016"/>
            <a:chExt cx="3219131" cy="4359973"/>
          </a:xfrm>
        </p:grpSpPr>
        <p:sp>
          <p:nvSpPr>
            <p:cNvPr id="48" name="Rectangle 1">
              <a:extLst>
                <a:ext uri="{FF2B5EF4-FFF2-40B4-BE49-F238E27FC236}">
                  <a16:creationId xmlns:a16="http://schemas.microsoft.com/office/drawing/2014/main" id="{B82B1696-9400-8D6D-EE71-BBC8B0549431}"/>
                </a:ext>
              </a:extLst>
            </p:cNvPr>
            <p:cNvSpPr/>
            <p:nvPr/>
          </p:nvSpPr>
          <p:spPr>
            <a:xfrm>
              <a:off x="4333460" y="1249018"/>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2">
              <a:extLst>
                <a:ext uri="{FF2B5EF4-FFF2-40B4-BE49-F238E27FC236}">
                  <a16:creationId xmlns:a16="http://schemas.microsoft.com/office/drawing/2014/main" id="{AD68C3AE-66EE-921D-7ACF-CF366E59E473}"/>
                </a:ext>
              </a:extLst>
            </p:cNvPr>
            <p:cNvSpPr/>
            <p:nvPr/>
          </p:nvSpPr>
          <p:spPr>
            <a:xfrm>
              <a:off x="6549120" y="1249016"/>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Parallelogram 3">
              <a:extLst>
                <a:ext uri="{FF2B5EF4-FFF2-40B4-BE49-F238E27FC236}">
                  <a16:creationId xmlns:a16="http://schemas.microsoft.com/office/drawing/2014/main" id="{2CA65903-152C-88E2-74ED-14C896DBCD8F}"/>
                </a:ext>
              </a:extLst>
            </p:cNvPr>
            <p:cNvSpPr/>
            <p:nvPr/>
          </p:nvSpPr>
          <p:spPr>
            <a:xfrm flipH="1">
              <a:off x="4333460" y="1249022"/>
              <a:ext cx="3219131" cy="4359967"/>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upo 43">
            <a:extLst>
              <a:ext uri="{FF2B5EF4-FFF2-40B4-BE49-F238E27FC236}">
                <a16:creationId xmlns:a16="http://schemas.microsoft.com/office/drawing/2014/main" id="{A6CD0C8A-DF3C-3583-5711-D5522410232F}"/>
              </a:ext>
            </a:extLst>
          </p:cNvPr>
          <p:cNvGrpSpPr/>
          <p:nvPr/>
        </p:nvGrpSpPr>
        <p:grpSpPr>
          <a:xfrm>
            <a:off x="10651889" y="193869"/>
            <a:ext cx="1370708" cy="372563"/>
            <a:chOff x="10406955" y="294187"/>
            <a:chExt cx="1370708" cy="372563"/>
          </a:xfrm>
        </p:grpSpPr>
        <p:pic>
          <p:nvPicPr>
            <p:cNvPr id="10" name="Picture 2" descr="Netflix smileu profile icon&quot; by Norbert-Sloth | Redbubble">
              <a:extLst>
                <a:ext uri="{FF2B5EF4-FFF2-40B4-BE49-F238E27FC236}">
                  <a16:creationId xmlns:a16="http://schemas.microsoft.com/office/drawing/2014/main" id="{E983569D-A4E6-AFD0-198E-C5F38F75382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11" name="Triángulo isósceles 36">
              <a:extLst>
                <a:ext uri="{FF2B5EF4-FFF2-40B4-BE49-F238E27FC236}">
                  <a16:creationId xmlns:a16="http://schemas.microsoft.com/office/drawing/2014/main" id="{3CE85E9B-36FB-ECDC-E0CC-74746390643D}"/>
                </a:ext>
              </a:extLst>
            </p:cNvPr>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earch">
              <a:extLst>
                <a:ext uri="{FF2B5EF4-FFF2-40B4-BE49-F238E27FC236}">
                  <a16:creationId xmlns:a16="http://schemas.microsoft.com/office/drawing/2014/main" id="{1C07F8C8-DCE9-CB78-631D-851DB74C9C47}"/>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13" name="Bell">
              <a:extLst>
                <a:ext uri="{FF2B5EF4-FFF2-40B4-BE49-F238E27FC236}">
                  <a16:creationId xmlns:a16="http://schemas.microsoft.com/office/drawing/2014/main" id="{A7C7DEBE-D987-B87B-A0A4-95F2303F0C4E}"/>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14" name="Elipse 42">
              <a:extLst>
                <a:ext uri="{FF2B5EF4-FFF2-40B4-BE49-F238E27FC236}">
                  <a16:creationId xmlns:a16="http://schemas.microsoft.com/office/drawing/2014/main" id="{396B9711-A747-68F5-C580-888511C95B1E}"/>
                </a:ext>
              </a:extLst>
            </p:cNvPr>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spTree>
    <p:extLst>
      <p:ext uri="{BB962C8B-B14F-4D97-AF65-F5344CB8AC3E}">
        <p14:creationId xmlns:p14="http://schemas.microsoft.com/office/powerpoint/2010/main" val="2591679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posición de imagen 41">
            <a:extLst>
              <a:ext uri="{FF2B5EF4-FFF2-40B4-BE49-F238E27FC236}">
                <a16:creationId xmlns:a16="http://schemas.microsoft.com/office/drawing/2014/main" id="{8798FC31-B896-578A-F7E5-FEDF21E43884}"/>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t="1745" b="1745"/>
          <a:stretch>
            <a:fillRect/>
          </a:stretch>
        </p:blipFill>
        <p:spPr>
          <a:xfrm>
            <a:off x="0" y="0"/>
            <a:ext cx="12192000" cy="6858000"/>
          </a:xfrm>
          <a:prstGeom prst="rect">
            <a:avLst/>
          </a:prstGeom>
        </p:spPr>
      </p:pic>
      <p:sp>
        <p:nvSpPr>
          <p:cNvPr id="5" name="Rectangle 6">
            <a:extLst>
              <a:ext uri="{FF2B5EF4-FFF2-40B4-BE49-F238E27FC236}">
                <a16:creationId xmlns:a16="http://schemas.microsoft.com/office/drawing/2014/main" id="{D6B5A3F8-29C3-8E6D-BBBA-F6CFAD574221}"/>
              </a:ext>
            </a:extLst>
          </p:cNvPr>
          <p:cNvSpPr>
            <a:spLocks noChangeArrowheads="1"/>
          </p:cNvSpPr>
          <p:nvPr/>
        </p:nvSpPr>
        <p:spPr bwMode="auto">
          <a:xfrm>
            <a:off x="238126" y="5943600"/>
            <a:ext cx="11556566" cy="773112"/>
          </a:xfrm>
          <a:prstGeom prst="rect">
            <a:avLst/>
          </a:prstGeom>
          <a:solidFill>
            <a:srgbClr val="2323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7">
            <a:extLst>
              <a:ext uri="{FF2B5EF4-FFF2-40B4-BE49-F238E27FC236}">
                <a16:creationId xmlns:a16="http://schemas.microsoft.com/office/drawing/2014/main" id="{695A3157-C8FE-BD30-3AF1-0AF7B78AD0D6}"/>
              </a:ext>
            </a:extLst>
          </p:cNvPr>
          <p:cNvSpPr>
            <a:spLocks/>
          </p:cNvSpPr>
          <p:nvPr/>
        </p:nvSpPr>
        <p:spPr bwMode="auto">
          <a:xfrm>
            <a:off x="420464" y="6140525"/>
            <a:ext cx="238862" cy="350088"/>
          </a:xfrm>
          <a:custGeom>
            <a:avLst/>
            <a:gdLst>
              <a:gd name="T0" fmla="*/ 0 w 131"/>
              <a:gd name="T1" fmla="*/ 0 h 192"/>
              <a:gd name="T2" fmla="*/ 131 w 131"/>
              <a:gd name="T3" fmla="*/ 96 h 192"/>
              <a:gd name="T4" fmla="*/ 0 w 131"/>
              <a:gd name="T5" fmla="*/ 192 h 192"/>
              <a:gd name="T6" fmla="*/ 0 w 131"/>
              <a:gd name="T7" fmla="*/ 0 h 192"/>
            </a:gdLst>
            <a:ahLst/>
            <a:cxnLst>
              <a:cxn ang="0">
                <a:pos x="T0" y="T1"/>
              </a:cxn>
              <a:cxn ang="0">
                <a:pos x="T2" y="T3"/>
              </a:cxn>
              <a:cxn ang="0">
                <a:pos x="T4" y="T5"/>
              </a:cxn>
              <a:cxn ang="0">
                <a:pos x="T6" y="T7"/>
              </a:cxn>
            </a:cxnLst>
            <a:rect l="0" t="0" r="r" b="b"/>
            <a:pathLst>
              <a:path w="131" h="192">
                <a:moveTo>
                  <a:pt x="0" y="0"/>
                </a:moveTo>
                <a:lnTo>
                  <a:pt x="131" y="96"/>
                </a:lnTo>
                <a:lnTo>
                  <a:pt x="0" y="19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8">
            <a:extLst>
              <a:ext uri="{FF2B5EF4-FFF2-40B4-BE49-F238E27FC236}">
                <a16:creationId xmlns:a16="http://schemas.microsoft.com/office/drawing/2014/main" id="{D39A257C-DF57-343C-0807-EEAF4519EC8D}"/>
              </a:ext>
            </a:extLst>
          </p:cNvPr>
          <p:cNvSpPr>
            <a:spLocks/>
          </p:cNvSpPr>
          <p:nvPr/>
        </p:nvSpPr>
        <p:spPr bwMode="auto">
          <a:xfrm>
            <a:off x="898189" y="6140525"/>
            <a:ext cx="240686" cy="350088"/>
          </a:xfrm>
          <a:custGeom>
            <a:avLst/>
            <a:gdLst>
              <a:gd name="T0" fmla="*/ 132 w 132"/>
              <a:gd name="T1" fmla="*/ 0 h 192"/>
              <a:gd name="T2" fmla="*/ 0 w 132"/>
              <a:gd name="T3" fmla="*/ 96 h 192"/>
              <a:gd name="T4" fmla="*/ 132 w 132"/>
              <a:gd name="T5" fmla="*/ 192 h 192"/>
              <a:gd name="T6" fmla="*/ 132 w 132"/>
              <a:gd name="T7" fmla="*/ 0 h 192"/>
            </a:gdLst>
            <a:ahLst/>
            <a:cxnLst>
              <a:cxn ang="0">
                <a:pos x="T0" y="T1"/>
              </a:cxn>
              <a:cxn ang="0">
                <a:pos x="T2" y="T3"/>
              </a:cxn>
              <a:cxn ang="0">
                <a:pos x="T4" y="T5"/>
              </a:cxn>
              <a:cxn ang="0">
                <a:pos x="T6" y="T7"/>
              </a:cxn>
            </a:cxnLst>
            <a:rect l="0" t="0" r="r" b="b"/>
            <a:pathLst>
              <a:path w="132" h="192">
                <a:moveTo>
                  <a:pt x="132" y="0"/>
                </a:moveTo>
                <a:lnTo>
                  <a:pt x="0" y="96"/>
                </a:lnTo>
                <a:lnTo>
                  <a:pt x="132" y="192"/>
                </a:ln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9">
            <a:extLst>
              <a:ext uri="{FF2B5EF4-FFF2-40B4-BE49-F238E27FC236}">
                <a16:creationId xmlns:a16="http://schemas.microsoft.com/office/drawing/2014/main" id="{BAA7FBC7-E1E2-B2B0-A163-3AF6FF88D2D9}"/>
              </a:ext>
            </a:extLst>
          </p:cNvPr>
          <p:cNvSpPr>
            <a:spLocks/>
          </p:cNvSpPr>
          <p:nvPr/>
        </p:nvSpPr>
        <p:spPr bwMode="auto">
          <a:xfrm>
            <a:off x="1374090" y="6147818"/>
            <a:ext cx="238862" cy="351912"/>
          </a:xfrm>
          <a:custGeom>
            <a:avLst/>
            <a:gdLst>
              <a:gd name="T0" fmla="*/ 0 w 131"/>
              <a:gd name="T1" fmla="*/ 0 h 193"/>
              <a:gd name="T2" fmla="*/ 131 w 131"/>
              <a:gd name="T3" fmla="*/ 96 h 193"/>
              <a:gd name="T4" fmla="*/ 0 w 131"/>
              <a:gd name="T5" fmla="*/ 193 h 193"/>
              <a:gd name="T6" fmla="*/ 0 w 131"/>
              <a:gd name="T7" fmla="*/ 0 h 193"/>
            </a:gdLst>
            <a:ahLst/>
            <a:cxnLst>
              <a:cxn ang="0">
                <a:pos x="T0" y="T1"/>
              </a:cxn>
              <a:cxn ang="0">
                <a:pos x="T2" y="T3"/>
              </a:cxn>
              <a:cxn ang="0">
                <a:pos x="T4" y="T5"/>
              </a:cxn>
              <a:cxn ang="0">
                <a:pos x="T6" y="T7"/>
              </a:cxn>
            </a:cxnLst>
            <a:rect l="0" t="0" r="r" b="b"/>
            <a:pathLst>
              <a:path w="131" h="193">
                <a:moveTo>
                  <a:pt x="0" y="0"/>
                </a:moveTo>
                <a:lnTo>
                  <a:pt x="131" y="96"/>
                </a:lnTo>
                <a:lnTo>
                  <a:pt x="0" y="19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10">
            <a:extLst>
              <a:ext uri="{FF2B5EF4-FFF2-40B4-BE49-F238E27FC236}">
                <a16:creationId xmlns:a16="http://schemas.microsoft.com/office/drawing/2014/main" id="{1BB8BA6D-BDD6-B3FD-36A2-371FDC2BD607}"/>
              </a:ext>
            </a:extLst>
          </p:cNvPr>
          <p:cNvSpPr>
            <a:spLocks noChangeArrowheads="1"/>
          </p:cNvSpPr>
          <p:nvPr/>
        </p:nvSpPr>
        <p:spPr bwMode="auto">
          <a:xfrm>
            <a:off x="850781" y="6147818"/>
            <a:ext cx="43761" cy="3427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11">
            <a:extLst>
              <a:ext uri="{FF2B5EF4-FFF2-40B4-BE49-F238E27FC236}">
                <a16:creationId xmlns:a16="http://schemas.microsoft.com/office/drawing/2014/main" id="{8624F78E-3C11-9871-5569-344BECC039F3}"/>
              </a:ext>
            </a:extLst>
          </p:cNvPr>
          <p:cNvSpPr>
            <a:spLocks noChangeArrowheads="1"/>
          </p:cNvSpPr>
          <p:nvPr/>
        </p:nvSpPr>
        <p:spPr bwMode="auto">
          <a:xfrm>
            <a:off x="1612953" y="6153288"/>
            <a:ext cx="43761" cy="34097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2">
            <a:extLst>
              <a:ext uri="{FF2B5EF4-FFF2-40B4-BE49-F238E27FC236}">
                <a16:creationId xmlns:a16="http://schemas.microsoft.com/office/drawing/2014/main" id="{FE044D7F-9B7F-7DAF-151C-71288CFBB4D7}"/>
              </a:ext>
            </a:extLst>
          </p:cNvPr>
          <p:cNvSpPr>
            <a:spLocks noChangeArrowheads="1"/>
          </p:cNvSpPr>
          <p:nvPr/>
        </p:nvSpPr>
        <p:spPr bwMode="auto">
          <a:xfrm>
            <a:off x="2269368" y="6240811"/>
            <a:ext cx="6901483" cy="160457"/>
          </a:xfrm>
          <a:prstGeom prst="rect">
            <a:avLst/>
          </a:prstGeom>
          <a:solidFill>
            <a:srgbClr val="4F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14">
            <a:extLst>
              <a:ext uri="{FF2B5EF4-FFF2-40B4-BE49-F238E27FC236}">
                <a16:creationId xmlns:a16="http://schemas.microsoft.com/office/drawing/2014/main" id="{73B1E158-B099-63FE-AB19-D13BE168AFCA}"/>
              </a:ext>
            </a:extLst>
          </p:cNvPr>
          <p:cNvSpPr>
            <a:spLocks noChangeArrowheads="1"/>
          </p:cNvSpPr>
          <p:nvPr/>
        </p:nvSpPr>
        <p:spPr bwMode="auto">
          <a:xfrm>
            <a:off x="2267545" y="6240811"/>
            <a:ext cx="6952538" cy="185984"/>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8">
            <a:extLst>
              <a:ext uri="{FF2B5EF4-FFF2-40B4-BE49-F238E27FC236}">
                <a16:creationId xmlns:a16="http://schemas.microsoft.com/office/drawing/2014/main" id="{63CABD8D-B315-BA93-4D70-FD3ADFD2725B}"/>
              </a:ext>
            </a:extLst>
          </p:cNvPr>
          <p:cNvSpPr>
            <a:spLocks noEditPoints="1"/>
          </p:cNvSpPr>
          <p:nvPr/>
        </p:nvSpPr>
        <p:spPr bwMode="auto">
          <a:xfrm>
            <a:off x="1952101" y="6293688"/>
            <a:ext cx="20057" cy="91169"/>
          </a:xfrm>
          <a:custGeom>
            <a:avLst/>
            <a:gdLst>
              <a:gd name="T0" fmla="*/ 0 w 13"/>
              <a:gd name="T1" fmla="*/ 8 h 56"/>
              <a:gd name="T2" fmla="*/ 7 w 13"/>
              <a:gd name="T3" fmla="*/ 0 h 56"/>
              <a:gd name="T4" fmla="*/ 13 w 13"/>
              <a:gd name="T5" fmla="*/ 8 h 56"/>
              <a:gd name="T6" fmla="*/ 7 w 13"/>
              <a:gd name="T7" fmla="*/ 15 h 56"/>
              <a:gd name="T8" fmla="*/ 0 w 13"/>
              <a:gd name="T9" fmla="*/ 8 h 56"/>
              <a:gd name="T10" fmla="*/ 0 w 13"/>
              <a:gd name="T11" fmla="*/ 49 h 56"/>
              <a:gd name="T12" fmla="*/ 7 w 13"/>
              <a:gd name="T13" fmla="*/ 41 h 56"/>
              <a:gd name="T14" fmla="*/ 13 w 13"/>
              <a:gd name="T15" fmla="*/ 49 h 56"/>
              <a:gd name="T16" fmla="*/ 7 w 13"/>
              <a:gd name="T17" fmla="*/ 56 h 56"/>
              <a:gd name="T18" fmla="*/ 0 w 13"/>
              <a:gd name="T19"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56">
                <a:moveTo>
                  <a:pt x="0" y="8"/>
                </a:moveTo>
                <a:cubicBezTo>
                  <a:pt x="0" y="3"/>
                  <a:pt x="3" y="0"/>
                  <a:pt x="7" y="0"/>
                </a:cubicBezTo>
                <a:cubicBezTo>
                  <a:pt x="11" y="0"/>
                  <a:pt x="13" y="3"/>
                  <a:pt x="13" y="8"/>
                </a:cubicBezTo>
                <a:cubicBezTo>
                  <a:pt x="13" y="12"/>
                  <a:pt x="11" y="15"/>
                  <a:pt x="7" y="15"/>
                </a:cubicBezTo>
                <a:cubicBezTo>
                  <a:pt x="2" y="15"/>
                  <a:pt x="0" y="12"/>
                  <a:pt x="0" y="8"/>
                </a:cubicBezTo>
                <a:close/>
                <a:moveTo>
                  <a:pt x="0" y="49"/>
                </a:moveTo>
                <a:cubicBezTo>
                  <a:pt x="0" y="44"/>
                  <a:pt x="3" y="41"/>
                  <a:pt x="7" y="41"/>
                </a:cubicBezTo>
                <a:cubicBezTo>
                  <a:pt x="11" y="41"/>
                  <a:pt x="13" y="44"/>
                  <a:pt x="13" y="49"/>
                </a:cubicBezTo>
                <a:cubicBezTo>
                  <a:pt x="13" y="53"/>
                  <a:pt x="11" y="56"/>
                  <a:pt x="7" y="56"/>
                </a:cubicBezTo>
                <a:cubicBezTo>
                  <a:pt x="2" y="56"/>
                  <a:pt x="0" y="53"/>
                  <a:pt x="0"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9">
            <a:extLst>
              <a:ext uri="{FF2B5EF4-FFF2-40B4-BE49-F238E27FC236}">
                <a16:creationId xmlns:a16="http://schemas.microsoft.com/office/drawing/2014/main" id="{827A6341-472E-6236-5669-D8679312CEA3}"/>
              </a:ext>
            </a:extLst>
          </p:cNvPr>
          <p:cNvSpPr>
            <a:spLocks/>
          </p:cNvSpPr>
          <p:nvPr/>
        </p:nvSpPr>
        <p:spPr bwMode="auto">
          <a:xfrm>
            <a:off x="1988568" y="6259044"/>
            <a:ext cx="76582" cy="125813"/>
          </a:xfrm>
          <a:custGeom>
            <a:avLst/>
            <a:gdLst>
              <a:gd name="T0" fmla="*/ 2 w 47"/>
              <a:gd name="T1" fmla="*/ 65 h 78"/>
              <a:gd name="T2" fmla="*/ 19 w 47"/>
              <a:gd name="T3" fmla="*/ 70 h 78"/>
              <a:gd name="T4" fmla="*/ 36 w 47"/>
              <a:gd name="T5" fmla="*/ 55 h 78"/>
              <a:gd name="T6" fmla="*/ 17 w 47"/>
              <a:gd name="T7" fmla="*/ 40 h 78"/>
              <a:gd name="T8" fmla="*/ 11 w 47"/>
              <a:gd name="T9" fmla="*/ 40 h 78"/>
              <a:gd name="T10" fmla="*/ 11 w 47"/>
              <a:gd name="T11" fmla="*/ 32 h 78"/>
              <a:gd name="T12" fmla="*/ 17 w 47"/>
              <a:gd name="T13" fmla="*/ 32 h 78"/>
              <a:gd name="T14" fmla="*/ 33 w 47"/>
              <a:gd name="T15" fmla="*/ 19 h 78"/>
              <a:gd name="T16" fmla="*/ 20 w 47"/>
              <a:gd name="T17" fmla="*/ 8 h 78"/>
              <a:gd name="T18" fmla="*/ 5 w 47"/>
              <a:gd name="T19" fmla="*/ 13 h 78"/>
              <a:gd name="T20" fmla="*/ 2 w 47"/>
              <a:gd name="T21" fmla="*/ 6 h 78"/>
              <a:gd name="T22" fmla="*/ 22 w 47"/>
              <a:gd name="T23" fmla="*/ 0 h 78"/>
              <a:gd name="T24" fmla="*/ 44 w 47"/>
              <a:gd name="T25" fmla="*/ 18 h 78"/>
              <a:gd name="T26" fmla="*/ 30 w 47"/>
              <a:gd name="T27" fmla="*/ 36 h 78"/>
              <a:gd name="T28" fmla="*/ 30 w 47"/>
              <a:gd name="T29" fmla="*/ 36 h 78"/>
              <a:gd name="T30" fmla="*/ 47 w 47"/>
              <a:gd name="T31" fmla="*/ 55 h 78"/>
              <a:gd name="T32" fmla="*/ 19 w 47"/>
              <a:gd name="T33" fmla="*/ 78 h 78"/>
              <a:gd name="T34" fmla="*/ 0 w 47"/>
              <a:gd name="T35" fmla="*/ 73 h 78"/>
              <a:gd name="T36" fmla="*/ 2 w 47"/>
              <a:gd name="T3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78">
                <a:moveTo>
                  <a:pt x="2" y="65"/>
                </a:moveTo>
                <a:cubicBezTo>
                  <a:pt x="5" y="67"/>
                  <a:pt x="12" y="70"/>
                  <a:pt x="19" y="70"/>
                </a:cubicBezTo>
                <a:cubicBezTo>
                  <a:pt x="32" y="70"/>
                  <a:pt x="36" y="61"/>
                  <a:pt x="36" y="55"/>
                </a:cubicBezTo>
                <a:cubicBezTo>
                  <a:pt x="36" y="44"/>
                  <a:pt x="27" y="40"/>
                  <a:pt x="17" y="40"/>
                </a:cubicBezTo>
                <a:cubicBezTo>
                  <a:pt x="11" y="40"/>
                  <a:pt x="11" y="40"/>
                  <a:pt x="11" y="40"/>
                </a:cubicBezTo>
                <a:cubicBezTo>
                  <a:pt x="11" y="32"/>
                  <a:pt x="11" y="32"/>
                  <a:pt x="11" y="32"/>
                </a:cubicBezTo>
                <a:cubicBezTo>
                  <a:pt x="17" y="32"/>
                  <a:pt x="17" y="32"/>
                  <a:pt x="17" y="32"/>
                </a:cubicBezTo>
                <a:cubicBezTo>
                  <a:pt x="24" y="32"/>
                  <a:pt x="33" y="28"/>
                  <a:pt x="33" y="19"/>
                </a:cubicBezTo>
                <a:cubicBezTo>
                  <a:pt x="33" y="13"/>
                  <a:pt x="30" y="8"/>
                  <a:pt x="20" y="8"/>
                </a:cubicBezTo>
                <a:cubicBezTo>
                  <a:pt x="14" y="8"/>
                  <a:pt x="8" y="11"/>
                  <a:pt x="5" y="13"/>
                </a:cubicBezTo>
                <a:cubicBezTo>
                  <a:pt x="2" y="6"/>
                  <a:pt x="2" y="6"/>
                  <a:pt x="2" y="6"/>
                </a:cubicBezTo>
                <a:cubicBezTo>
                  <a:pt x="6" y="3"/>
                  <a:pt x="14" y="0"/>
                  <a:pt x="22" y="0"/>
                </a:cubicBezTo>
                <a:cubicBezTo>
                  <a:pt x="37" y="0"/>
                  <a:pt x="44" y="9"/>
                  <a:pt x="44" y="18"/>
                </a:cubicBezTo>
                <a:cubicBezTo>
                  <a:pt x="44" y="26"/>
                  <a:pt x="39" y="32"/>
                  <a:pt x="30" y="36"/>
                </a:cubicBezTo>
                <a:cubicBezTo>
                  <a:pt x="30" y="36"/>
                  <a:pt x="30" y="36"/>
                  <a:pt x="30" y="36"/>
                </a:cubicBezTo>
                <a:cubicBezTo>
                  <a:pt x="39" y="38"/>
                  <a:pt x="47" y="45"/>
                  <a:pt x="47" y="55"/>
                </a:cubicBezTo>
                <a:cubicBezTo>
                  <a:pt x="47" y="67"/>
                  <a:pt x="37" y="78"/>
                  <a:pt x="19" y="78"/>
                </a:cubicBezTo>
                <a:cubicBezTo>
                  <a:pt x="11" y="78"/>
                  <a:pt x="3" y="75"/>
                  <a:pt x="0" y="73"/>
                </a:cubicBezTo>
                <a:lnTo>
                  <a:pt x="2"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0">
            <a:extLst>
              <a:ext uri="{FF2B5EF4-FFF2-40B4-BE49-F238E27FC236}">
                <a16:creationId xmlns:a16="http://schemas.microsoft.com/office/drawing/2014/main" id="{88B31E9A-E165-5D69-6506-9A1C15243E0A}"/>
              </a:ext>
            </a:extLst>
          </p:cNvPr>
          <p:cNvSpPr>
            <a:spLocks noEditPoints="1"/>
          </p:cNvSpPr>
          <p:nvPr/>
        </p:nvSpPr>
        <p:spPr bwMode="auto">
          <a:xfrm>
            <a:off x="2083384" y="6259044"/>
            <a:ext cx="83875" cy="125813"/>
          </a:xfrm>
          <a:custGeom>
            <a:avLst/>
            <a:gdLst>
              <a:gd name="T0" fmla="*/ 52 w 52"/>
              <a:gd name="T1" fmla="*/ 38 h 78"/>
              <a:gd name="T2" fmla="*/ 25 w 52"/>
              <a:gd name="T3" fmla="*/ 78 h 78"/>
              <a:gd name="T4" fmla="*/ 0 w 52"/>
              <a:gd name="T5" fmla="*/ 39 h 78"/>
              <a:gd name="T6" fmla="*/ 27 w 52"/>
              <a:gd name="T7" fmla="*/ 0 h 78"/>
              <a:gd name="T8" fmla="*/ 52 w 52"/>
              <a:gd name="T9" fmla="*/ 38 h 78"/>
              <a:gd name="T10" fmla="*/ 11 w 52"/>
              <a:gd name="T11" fmla="*/ 39 h 78"/>
              <a:gd name="T12" fmla="*/ 26 w 52"/>
              <a:gd name="T13" fmla="*/ 70 h 78"/>
              <a:gd name="T14" fmla="*/ 42 w 52"/>
              <a:gd name="T15" fmla="*/ 39 h 78"/>
              <a:gd name="T16" fmla="*/ 26 w 52"/>
              <a:gd name="T17" fmla="*/ 8 h 78"/>
              <a:gd name="T18" fmla="*/ 11 w 52"/>
              <a:gd name="T19" fmla="*/ 3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78">
                <a:moveTo>
                  <a:pt x="52" y="38"/>
                </a:moveTo>
                <a:cubicBezTo>
                  <a:pt x="52" y="64"/>
                  <a:pt x="42" y="78"/>
                  <a:pt x="25" y="78"/>
                </a:cubicBezTo>
                <a:cubicBezTo>
                  <a:pt x="11" y="78"/>
                  <a:pt x="1" y="64"/>
                  <a:pt x="0" y="39"/>
                </a:cubicBezTo>
                <a:cubicBezTo>
                  <a:pt x="0" y="14"/>
                  <a:pt x="11" y="0"/>
                  <a:pt x="27" y="0"/>
                </a:cubicBezTo>
                <a:cubicBezTo>
                  <a:pt x="43" y="0"/>
                  <a:pt x="52" y="14"/>
                  <a:pt x="52" y="38"/>
                </a:cubicBezTo>
                <a:close/>
                <a:moveTo>
                  <a:pt x="11" y="39"/>
                </a:moveTo>
                <a:cubicBezTo>
                  <a:pt x="11" y="59"/>
                  <a:pt x="17" y="70"/>
                  <a:pt x="26" y="70"/>
                </a:cubicBezTo>
                <a:cubicBezTo>
                  <a:pt x="37" y="70"/>
                  <a:pt x="42" y="58"/>
                  <a:pt x="42" y="39"/>
                </a:cubicBezTo>
                <a:cubicBezTo>
                  <a:pt x="42" y="20"/>
                  <a:pt x="37" y="8"/>
                  <a:pt x="26" y="8"/>
                </a:cubicBezTo>
                <a:cubicBezTo>
                  <a:pt x="17" y="8"/>
                  <a:pt x="11" y="19"/>
                  <a:pt x="11"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1">
            <a:extLst>
              <a:ext uri="{FF2B5EF4-FFF2-40B4-BE49-F238E27FC236}">
                <a16:creationId xmlns:a16="http://schemas.microsoft.com/office/drawing/2014/main" id="{F7966C11-DE92-5FB5-5901-1CC7B81F3445}"/>
              </a:ext>
            </a:extLst>
          </p:cNvPr>
          <p:cNvSpPr>
            <a:spLocks/>
          </p:cNvSpPr>
          <p:nvPr/>
        </p:nvSpPr>
        <p:spPr bwMode="auto">
          <a:xfrm>
            <a:off x="9272961" y="6259044"/>
            <a:ext cx="76582" cy="125813"/>
          </a:xfrm>
          <a:custGeom>
            <a:avLst/>
            <a:gdLst>
              <a:gd name="T0" fmla="*/ 2 w 47"/>
              <a:gd name="T1" fmla="*/ 65 h 78"/>
              <a:gd name="T2" fmla="*/ 19 w 47"/>
              <a:gd name="T3" fmla="*/ 70 h 78"/>
              <a:gd name="T4" fmla="*/ 36 w 47"/>
              <a:gd name="T5" fmla="*/ 55 h 78"/>
              <a:gd name="T6" fmla="*/ 17 w 47"/>
              <a:gd name="T7" fmla="*/ 40 h 78"/>
              <a:gd name="T8" fmla="*/ 11 w 47"/>
              <a:gd name="T9" fmla="*/ 40 h 78"/>
              <a:gd name="T10" fmla="*/ 11 w 47"/>
              <a:gd name="T11" fmla="*/ 32 h 78"/>
              <a:gd name="T12" fmla="*/ 17 w 47"/>
              <a:gd name="T13" fmla="*/ 32 h 78"/>
              <a:gd name="T14" fmla="*/ 34 w 47"/>
              <a:gd name="T15" fmla="*/ 19 h 78"/>
              <a:gd name="T16" fmla="*/ 20 w 47"/>
              <a:gd name="T17" fmla="*/ 8 h 78"/>
              <a:gd name="T18" fmla="*/ 5 w 47"/>
              <a:gd name="T19" fmla="*/ 13 h 78"/>
              <a:gd name="T20" fmla="*/ 2 w 47"/>
              <a:gd name="T21" fmla="*/ 6 h 78"/>
              <a:gd name="T22" fmla="*/ 22 w 47"/>
              <a:gd name="T23" fmla="*/ 0 h 78"/>
              <a:gd name="T24" fmla="*/ 44 w 47"/>
              <a:gd name="T25" fmla="*/ 18 h 78"/>
              <a:gd name="T26" fmla="*/ 30 w 47"/>
              <a:gd name="T27" fmla="*/ 36 h 78"/>
              <a:gd name="T28" fmla="*/ 30 w 47"/>
              <a:gd name="T29" fmla="*/ 36 h 78"/>
              <a:gd name="T30" fmla="*/ 47 w 47"/>
              <a:gd name="T31" fmla="*/ 55 h 78"/>
              <a:gd name="T32" fmla="*/ 19 w 47"/>
              <a:gd name="T33" fmla="*/ 78 h 78"/>
              <a:gd name="T34" fmla="*/ 0 w 47"/>
              <a:gd name="T35" fmla="*/ 73 h 78"/>
              <a:gd name="T36" fmla="*/ 2 w 47"/>
              <a:gd name="T3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78">
                <a:moveTo>
                  <a:pt x="2" y="65"/>
                </a:moveTo>
                <a:cubicBezTo>
                  <a:pt x="5" y="67"/>
                  <a:pt x="12" y="70"/>
                  <a:pt x="19" y="70"/>
                </a:cubicBezTo>
                <a:cubicBezTo>
                  <a:pt x="32" y="70"/>
                  <a:pt x="36" y="61"/>
                  <a:pt x="36" y="55"/>
                </a:cubicBezTo>
                <a:cubicBezTo>
                  <a:pt x="36" y="44"/>
                  <a:pt x="27" y="40"/>
                  <a:pt x="17" y="40"/>
                </a:cubicBezTo>
                <a:cubicBezTo>
                  <a:pt x="11" y="40"/>
                  <a:pt x="11" y="40"/>
                  <a:pt x="11" y="40"/>
                </a:cubicBezTo>
                <a:cubicBezTo>
                  <a:pt x="11" y="32"/>
                  <a:pt x="11" y="32"/>
                  <a:pt x="11" y="32"/>
                </a:cubicBezTo>
                <a:cubicBezTo>
                  <a:pt x="17" y="32"/>
                  <a:pt x="17" y="32"/>
                  <a:pt x="17" y="32"/>
                </a:cubicBezTo>
                <a:cubicBezTo>
                  <a:pt x="24" y="32"/>
                  <a:pt x="34" y="28"/>
                  <a:pt x="34" y="19"/>
                </a:cubicBezTo>
                <a:cubicBezTo>
                  <a:pt x="34" y="13"/>
                  <a:pt x="30" y="8"/>
                  <a:pt x="20" y="8"/>
                </a:cubicBezTo>
                <a:cubicBezTo>
                  <a:pt x="14" y="8"/>
                  <a:pt x="8" y="11"/>
                  <a:pt x="5" y="13"/>
                </a:cubicBezTo>
                <a:cubicBezTo>
                  <a:pt x="2" y="6"/>
                  <a:pt x="2" y="6"/>
                  <a:pt x="2" y="6"/>
                </a:cubicBezTo>
                <a:cubicBezTo>
                  <a:pt x="6" y="3"/>
                  <a:pt x="14" y="0"/>
                  <a:pt x="22" y="0"/>
                </a:cubicBezTo>
                <a:cubicBezTo>
                  <a:pt x="37" y="0"/>
                  <a:pt x="44" y="9"/>
                  <a:pt x="44" y="18"/>
                </a:cubicBezTo>
                <a:cubicBezTo>
                  <a:pt x="44" y="26"/>
                  <a:pt x="39" y="32"/>
                  <a:pt x="30" y="36"/>
                </a:cubicBezTo>
                <a:cubicBezTo>
                  <a:pt x="30" y="36"/>
                  <a:pt x="30" y="36"/>
                  <a:pt x="30" y="36"/>
                </a:cubicBezTo>
                <a:cubicBezTo>
                  <a:pt x="39" y="38"/>
                  <a:pt x="47" y="45"/>
                  <a:pt x="47" y="55"/>
                </a:cubicBezTo>
                <a:cubicBezTo>
                  <a:pt x="47" y="67"/>
                  <a:pt x="37" y="78"/>
                  <a:pt x="19" y="78"/>
                </a:cubicBezTo>
                <a:cubicBezTo>
                  <a:pt x="11" y="78"/>
                  <a:pt x="3" y="75"/>
                  <a:pt x="0" y="73"/>
                </a:cubicBezTo>
                <a:lnTo>
                  <a:pt x="2"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2">
            <a:extLst>
              <a:ext uri="{FF2B5EF4-FFF2-40B4-BE49-F238E27FC236}">
                <a16:creationId xmlns:a16="http://schemas.microsoft.com/office/drawing/2014/main" id="{4AFF43E4-5DCE-D943-1DDA-0ED983E17DC8}"/>
              </a:ext>
            </a:extLst>
          </p:cNvPr>
          <p:cNvSpPr>
            <a:spLocks/>
          </p:cNvSpPr>
          <p:nvPr/>
        </p:nvSpPr>
        <p:spPr bwMode="auto">
          <a:xfrm>
            <a:off x="9380540" y="6260868"/>
            <a:ext cx="41938" cy="122166"/>
          </a:xfrm>
          <a:custGeom>
            <a:avLst/>
            <a:gdLst>
              <a:gd name="T0" fmla="*/ 14 w 23"/>
              <a:gd name="T1" fmla="*/ 9 h 67"/>
              <a:gd name="T2" fmla="*/ 14 w 23"/>
              <a:gd name="T3" fmla="*/ 9 h 67"/>
              <a:gd name="T4" fmla="*/ 2 w 23"/>
              <a:gd name="T5" fmla="*/ 15 h 67"/>
              <a:gd name="T6" fmla="*/ 0 w 23"/>
              <a:gd name="T7" fmla="*/ 8 h 67"/>
              <a:gd name="T8" fmla="*/ 15 w 23"/>
              <a:gd name="T9" fmla="*/ 0 h 67"/>
              <a:gd name="T10" fmla="*/ 23 w 23"/>
              <a:gd name="T11" fmla="*/ 0 h 67"/>
              <a:gd name="T12" fmla="*/ 23 w 23"/>
              <a:gd name="T13" fmla="*/ 67 h 67"/>
              <a:gd name="T14" fmla="*/ 14 w 23"/>
              <a:gd name="T15" fmla="*/ 67 h 67"/>
              <a:gd name="T16" fmla="*/ 14 w 23"/>
              <a:gd name="T17"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67">
                <a:moveTo>
                  <a:pt x="14" y="9"/>
                </a:moveTo>
                <a:lnTo>
                  <a:pt x="14" y="9"/>
                </a:lnTo>
                <a:lnTo>
                  <a:pt x="2" y="15"/>
                </a:lnTo>
                <a:lnTo>
                  <a:pt x="0" y="8"/>
                </a:lnTo>
                <a:lnTo>
                  <a:pt x="15" y="0"/>
                </a:lnTo>
                <a:lnTo>
                  <a:pt x="23" y="0"/>
                </a:lnTo>
                <a:lnTo>
                  <a:pt x="23" y="67"/>
                </a:lnTo>
                <a:lnTo>
                  <a:pt x="14" y="67"/>
                </a:lnTo>
                <a:lnTo>
                  <a:pt x="14"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3">
            <a:extLst>
              <a:ext uri="{FF2B5EF4-FFF2-40B4-BE49-F238E27FC236}">
                <a16:creationId xmlns:a16="http://schemas.microsoft.com/office/drawing/2014/main" id="{F57E266C-AB45-563D-7E06-6DDF1B2FE368}"/>
              </a:ext>
            </a:extLst>
          </p:cNvPr>
          <p:cNvSpPr>
            <a:spLocks noEditPoints="1"/>
          </p:cNvSpPr>
          <p:nvPr/>
        </p:nvSpPr>
        <p:spPr bwMode="auto">
          <a:xfrm>
            <a:off x="9468062" y="6293688"/>
            <a:ext cx="21881" cy="91169"/>
          </a:xfrm>
          <a:custGeom>
            <a:avLst/>
            <a:gdLst>
              <a:gd name="T0" fmla="*/ 0 w 14"/>
              <a:gd name="T1" fmla="*/ 8 h 56"/>
              <a:gd name="T2" fmla="*/ 7 w 14"/>
              <a:gd name="T3" fmla="*/ 0 h 56"/>
              <a:gd name="T4" fmla="*/ 14 w 14"/>
              <a:gd name="T5" fmla="*/ 8 h 56"/>
              <a:gd name="T6" fmla="*/ 7 w 14"/>
              <a:gd name="T7" fmla="*/ 15 h 56"/>
              <a:gd name="T8" fmla="*/ 0 w 14"/>
              <a:gd name="T9" fmla="*/ 8 h 56"/>
              <a:gd name="T10" fmla="*/ 0 w 14"/>
              <a:gd name="T11" fmla="*/ 49 h 56"/>
              <a:gd name="T12" fmla="*/ 7 w 14"/>
              <a:gd name="T13" fmla="*/ 41 h 56"/>
              <a:gd name="T14" fmla="*/ 14 w 14"/>
              <a:gd name="T15" fmla="*/ 49 h 56"/>
              <a:gd name="T16" fmla="*/ 7 w 14"/>
              <a:gd name="T17" fmla="*/ 56 h 56"/>
              <a:gd name="T18" fmla="*/ 0 w 14"/>
              <a:gd name="T19"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56">
                <a:moveTo>
                  <a:pt x="0" y="8"/>
                </a:moveTo>
                <a:cubicBezTo>
                  <a:pt x="0" y="3"/>
                  <a:pt x="3" y="0"/>
                  <a:pt x="7" y="0"/>
                </a:cubicBezTo>
                <a:cubicBezTo>
                  <a:pt x="11" y="0"/>
                  <a:pt x="14" y="3"/>
                  <a:pt x="14" y="8"/>
                </a:cubicBezTo>
                <a:cubicBezTo>
                  <a:pt x="14" y="12"/>
                  <a:pt x="11" y="15"/>
                  <a:pt x="7" y="15"/>
                </a:cubicBezTo>
                <a:cubicBezTo>
                  <a:pt x="3" y="15"/>
                  <a:pt x="0" y="12"/>
                  <a:pt x="0" y="8"/>
                </a:cubicBezTo>
                <a:close/>
                <a:moveTo>
                  <a:pt x="0" y="49"/>
                </a:moveTo>
                <a:cubicBezTo>
                  <a:pt x="0" y="44"/>
                  <a:pt x="3" y="41"/>
                  <a:pt x="7" y="41"/>
                </a:cubicBezTo>
                <a:cubicBezTo>
                  <a:pt x="11" y="41"/>
                  <a:pt x="14" y="44"/>
                  <a:pt x="14" y="49"/>
                </a:cubicBezTo>
                <a:cubicBezTo>
                  <a:pt x="14" y="53"/>
                  <a:pt x="11" y="56"/>
                  <a:pt x="7" y="56"/>
                </a:cubicBezTo>
                <a:cubicBezTo>
                  <a:pt x="3" y="56"/>
                  <a:pt x="0" y="53"/>
                  <a:pt x="0"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4">
            <a:extLst>
              <a:ext uri="{FF2B5EF4-FFF2-40B4-BE49-F238E27FC236}">
                <a16:creationId xmlns:a16="http://schemas.microsoft.com/office/drawing/2014/main" id="{E7E02677-082F-BEDF-CFB7-3CDD9D1A9655}"/>
              </a:ext>
            </a:extLst>
          </p:cNvPr>
          <p:cNvSpPr>
            <a:spLocks noEditPoints="1"/>
          </p:cNvSpPr>
          <p:nvPr/>
        </p:nvSpPr>
        <p:spPr bwMode="auto">
          <a:xfrm>
            <a:off x="9502707" y="6259044"/>
            <a:ext cx="83875" cy="125813"/>
          </a:xfrm>
          <a:custGeom>
            <a:avLst/>
            <a:gdLst>
              <a:gd name="T0" fmla="*/ 51 w 51"/>
              <a:gd name="T1" fmla="*/ 38 h 78"/>
              <a:gd name="T2" fmla="*/ 25 w 51"/>
              <a:gd name="T3" fmla="*/ 78 h 78"/>
              <a:gd name="T4" fmla="*/ 0 w 51"/>
              <a:gd name="T5" fmla="*/ 39 h 78"/>
              <a:gd name="T6" fmla="*/ 26 w 51"/>
              <a:gd name="T7" fmla="*/ 0 h 78"/>
              <a:gd name="T8" fmla="*/ 51 w 51"/>
              <a:gd name="T9" fmla="*/ 38 h 78"/>
              <a:gd name="T10" fmla="*/ 10 w 51"/>
              <a:gd name="T11" fmla="*/ 39 h 78"/>
              <a:gd name="T12" fmla="*/ 26 w 51"/>
              <a:gd name="T13" fmla="*/ 70 h 78"/>
              <a:gd name="T14" fmla="*/ 41 w 51"/>
              <a:gd name="T15" fmla="*/ 39 h 78"/>
              <a:gd name="T16" fmla="*/ 26 w 51"/>
              <a:gd name="T17" fmla="*/ 8 h 78"/>
              <a:gd name="T18" fmla="*/ 10 w 51"/>
              <a:gd name="T19" fmla="*/ 3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78">
                <a:moveTo>
                  <a:pt x="51" y="38"/>
                </a:moveTo>
                <a:cubicBezTo>
                  <a:pt x="51" y="64"/>
                  <a:pt x="42" y="78"/>
                  <a:pt x="25" y="78"/>
                </a:cubicBezTo>
                <a:cubicBezTo>
                  <a:pt x="10" y="78"/>
                  <a:pt x="0" y="64"/>
                  <a:pt x="0" y="39"/>
                </a:cubicBezTo>
                <a:cubicBezTo>
                  <a:pt x="0" y="14"/>
                  <a:pt x="11" y="0"/>
                  <a:pt x="26" y="0"/>
                </a:cubicBezTo>
                <a:cubicBezTo>
                  <a:pt x="42" y="0"/>
                  <a:pt x="51" y="14"/>
                  <a:pt x="51" y="38"/>
                </a:cubicBezTo>
                <a:close/>
                <a:moveTo>
                  <a:pt x="10" y="39"/>
                </a:moveTo>
                <a:cubicBezTo>
                  <a:pt x="10" y="59"/>
                  <a:pt x="16" y="70"/>
                  <a:pt x="26" y="70"/>
                </a:cubicBezTo>
                <a:cubicBezTo>
                  <a:pt x="36" y="70"/>
                  <a:pt x="41" y="58"/>
                  <a:pt x="41" y="39"/>
                </a:cubicBezTo>
                <a:cubicBezTo>
                  <a:pt x="41" y="20"/>
                  <a:pt x="36" y="8"/>
                  <a:pt x="26" y="8"/>
                </a:cubicBezTo>
                <a:cubicBezTo>
                  <a:pt x="17" y="8"/>
                  <a:pt x="10" y="19"/>
                  <a:pt x="10"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5">
            <a:extLst>
              <a:ext uri="{FF2B5EF4-FFF2-40B4-BE49-F238E27FC236}">
                <a16:creationId xmlns:a16="http://schemas.microsoft.com/office/drawing/2014/main" id="{BA628B29-09CE-797D-B73E-D3F108D27DAD}"/>
              </a:ext>
            </a:extLst>
          </p:cNvPr>
          <p:cNvSpPr>
            <a:spLocks noEditPoints="1"/>
          </p:cNvSpPr>
          <p:nvPr/>
        </p:nvSpPr>
        <p:spPr bwMode="auto">
          <a:xfrm>
            <a:off x="9601169" y="6259044"/>
            <a:ext cx="82052" cy="125813"/>
          </a:xfrm>
          <a:custGeom>
            <a:avLst/>
            <a:gdLst>
              <a:gd name="T0" fmla="*/ 51 w 51"/>
              <a:gd name="T1" fmla="*/ 38 h 78"/>
              <a:gd name="T2" fmla="*/ 25 w 51"/>
              <a:gd name="T3" fmla="*/ 78 h 78"/>
              <a:gd name="T4" fmla="*/ 0 w 51"/>
              <a:gd name="T5" fmla="*/ 39 h 78"/>
              <a:gd name="T6" fmla="*/ 26 w 51"/>
              <a:gd name="T7" fmla="*/ 0 h 78"/>
              <a:gd name="T8" fmla="*/ 51 w 51"/>
              <a:gd name="T9" fmla="*/ 38 h 78"/>
              <a:gd name="T10" fmla="*/ 10 w 51"/>
              <a:gd name="T11" fmla="*/ 39 h 78"/>
              <a:gd name="T12" fmla="*/ 25 w 51"/>
              <a:gd name="T13" fmla="*/ 70 h 78"/>
              <a:gd name="T14" fmla="*/ 41 w 51"/>
              <a:gd name="T15" fmla="*/ 39 h 78"/>
              <a:gd name="T16" fmla="*/ 25 w 51"/>
              <a:gd name="T17" fmla="*/ 8 h 78"/>
              <a:gd name="T18" fmla="*/ 10 w 51"/>
              <a:gd name="T19" fmla="*/ 3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78">
                <a:moveTo>
                  <a:pt x="51" y="38"/>
                </a:moveTo>
                <a:cubicBezTo>
                  <a:pt x="51" y="64"/>
                  <a:pt x="42" y="78"/>
                  <a:pt x="25" y="78"/>
                </a:cubicBezTo>
                <a:cubicBezTo>
                  <a:pt x="10" y="78"/>
                  <a:pt x="0" y="64"/>
                  <a:pt x="0" y="39"/>
                </a:cubicBezTo>
                <a:cubicBezTo>
                  <a:pt x="0" y="14"/>
                  <a:pt x="11" y="0"/>
                  <a:pt x="26" y="0"/>
                </a:cubicBezTo>
                <a:cubicBezTo>
                  <a:pt x="42" y="0"/>
                  <a:pt x="51" y="14"/>
                  <a:pt x="51" y="38"/>
                </a:cubicBezTo>
                <a:close/>
                <a:moveTo>
                  <a:pt x="10" y="39"/>
                </a:moveTo>
                <a:cubicBezTo>
                  <a:pt x="10" y="59"/>
                  <a:pt x="16" y="70"/>
                  <a:pt x="25" y="70"/>
                </a:cubicBezTo>
                <a:cubicBezTo>
                  <a:pt x="36" y="70"/>
                  <a:pt x="41" y="58"/>
                  <a:pt x="41" y="39"/>
                </a:cubicBezTo>
                <a:cubicBezTo>
                  <a:pt x="41" y="20"/>
                  <a:pt x="36" y="8"/>
                  <a:pt x="25" y="8"/>
                </a:cubicBezTo>
                <a:cubicBezTo>
                  <a:pt x="17" y="8"/>
                  <a:pt x="10" y="19"/>
                  <a:pt x="10"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27">
            <a:extLst>
              <a:ext uri="{FF2B5EF4-FFF2-40B4-BE49-F238E27FC236}">
                <a16:creationId xmlns:a16="http://schemas.microsoft.com/office/drawing/2014/main" id="{4381A4FE-E07C-755E-22D7-3206C02841B3}"/>
              </a:ext>
            </a:extLst>
          </p:cNvPr>
          <p:cNvSpPr>
            <a:spLocks noChangeArrowheads="1"/>
          </p:cNvSpPr>
          <p:nvPr/>
        </p:nvSpPr>
        <p:spPr bwMode="auto">
          <a:xfrm>
            <a:off x="10144535" y="6229870"/>
            <a:ext cx="87522" cy="2042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8">
            <a:extLst>
              <a:ext uri="{FF2B5EF4-FFF2-40B4-BE49-F238E27FC236}">
                <a16:creationId xmlns:a16="http://schemas.microsoft.com/office/drawing/2014/main" id="{C30753E2-5ED1-CD1A-6AA2-61708013A5ED}"/>
              </a:ext>
            </a:extLst>
          </p:cNvPr>
          <p:cNvSpPr>
            <a:spLocks noChangeArrowheads="1"/>
          </p:cNvSpPr>
          <p:nvPr/>
        </p:nvSpPr>
        <p:spPr bwMode="auto">
          <a:xfrm>
            <a:off x="10527445" y="6253574"/>
            <a:ext cx="87522" cy="1622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9">
            <a:extLst>
              <a:ext uri="{FF2B5EF4-FFF2-40B4-BE49-F238E27FC236}">
                <a16:creationId xmlns:a16="http://schemas.microsoft.com/office/drawing/2014/main" id="{71DA3CA8-6042-443A-FA25-722686F9F1D4}"/>
              </a:ext>
            </a:extLst>
          </p:cNvPr>
          <p:cNvSpPr>
            <a:spLocks noChangeArrowheads="1"/>
          </p:cNvSpPr>
          <p:nvPr/>
        </p:nvSpPr>
        <p:spPr bwMode="auto">
          <a:xfrm>
            <a:off x="10651434" y="6253574"/>
            <a:ext cx="87522" cy="1622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30">
            <a:extLst>
              <a:ext uri="{FF2B5EF4-FFF2-40B4-BE49-F238E27FC236}">
                <a16:creationId xmlns:a16="http://schemas.microsoft.com/office/drawing/2014/main" id="{ED1E140A-E712-A31C-5338-4BEA5E00175D}"/>
              </a:ext>
            </a:extLst>
          </p:cNvPr>
          <p:cNvSpPr>
            <a:spLocks noChangeArrowheads="1"/>
          </p:cNvSpPr>
          <p:nvPr/>
        </p:nvSpPr>
        <p:spPr bwMode="auto">
          <a:xfrm>
            <a:off x="10779071" y="6253574"/>
            <a:ext cx="87522" cy="1622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31">
            <a:extLst>
              <a:ext uri="{FF2B5EF4-FFF2-40B4-BE49-F238E27FC236}">
                <a16:creationId xmlns:a16="http://schemas.microsoft.com/office/drawing/2014/main" id="{3FFD7AEF-E0A6-4CB5-3887-C7A3A4CE6D56}"/>
              </a:ext>
            </a:extLst>
          </p:cNvPr>
          <p:cNvSpPr>
            <a:spLocks noChangeArrowheads="1"/>
          </p:cNvSpPr>
          <p:nvPr/>
        </p:nvSpPr>
        <p:spPr bwMode="auto">
          <a:xfrm>
            <a:off x="10903060" y="6253574"/>
            <a:ext cx="87522" cy="162281"/>
          </a:xfrm>
          <a:prstGeom prst="rect">
            <a:avLst/>
          </a:prstGeom>
          <a:solidFill>
            <a:srgbClr val="4F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32">
            <a:extLst>
              <a:ext uri="{FF2B5EF4-FFF2-40B4-BE49-F238E27FC236}">
                <a16:creationId xmlns:a16="http://schemas.microsoft.com/office/drawing/2014/main" id="{503FD418-219E-77D5-92FB-845987FAD12D}"/>
              </a:ext>
            </a:extLst>
          </p:cNvPr>
          <p:cNvSpPr>
            <a:spLocks noChangeArrowheads="1"/>
          </p:cNvSpPr>
          <p:nvPr/>
        </p:nvSpPr>
        <p:spPr bwMode="auto">
          <a:xfrm>
            <a:off x="11028873" y="6253574"/>
            <a:ext cx="87522" cy="162281"/>
          </a:xfrm>
          <a:prstGeom prst="rect">
            <a:avLst/>
          </a:prstGeom>
          <a:solidFill>
            <a:srgbClr val="4F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3">
            <a:extLst>
              <a:ext uri="{FF2B5EF4-FFF2-40B4-BE49-F238E27FC236}">
                <a16:creationId xmlns:a16="http://schemas.microsoft.com/office/drawing/2014/main" id="{F541B774-6601-8F91-A7FA-49BA7F04C8DB}"/>
              </a:ext>
            </a:extLst>
          </p:cNvPr>
          <p:cNvSpPr>
            <a:spLocks/>
          </p:cNvSpPr>
          <p:nvPr/>
        </p:nvSpPr>
        <p:spPr bwMode="auto">
          <a:xfrm>
            <a:off x="10253938" y="6160582"/>
            <a:ext cx="175044" cy="348265"/>
          </a:xfrm>
          <a:custGeom>
            <a:avLst/>
            <a:gdLst>
              <a:gd name="T0" fmla="*/ 96 w 96"/>
              <a:gd name="T1" fmla="*/ 191 h 191"/>
              <a:gd name="T2" fmla="*/ 0 w 96"/>
              <a:gd name="T3" fmla="*/ 150 h 191"/>
              <a:gd name="T4" fmla="*/ 0 w 96"/>
              <a:gd name="T5" fmla="*/ 38 h 191"/>
              <a:gd name="T6" fmla="*/ 96 w 96"/>
              <a:gd name="T7" fmla="*/ 0 h 191"/>
              <a:gd name="T8" fmla="*/ 96 w 96"/>
              <a:gd name="T9" fmla="*/ 191 h 191"/>
            </a:gdLst>
            <a:ahLst/>
            <a:cxnLst>
              <a:cxn ang="0">
                <a:pos x="T0" y="T1"/>
              </a:cxn>
              <a:cxn ang="0">
                <a:pos x="T2" y="T3"/>
              </a:cxn>
              <a:cxn ang="0">
                <a:pos x="T4" y="T5"/>
              </a:cxn>
              <a:cxn ang="0">
                <a:pos x="T6" y="T7"/>
              </a:cxn>
              <a:cxn ang="0">
                <a:pos x="T8" y="T9"/>
              </a:cxn>
            </a:cxnLst>
            <a:rect l="0" t="0" r="r" b="b"/>
            <a:pathLst>
              <a:path w="96" h="191">
                <a:moveTo>
                  <a:pt x="96" y="191"/>
                </a:moveTo>
                <a:lnTo>
                  <a:pt x="0" y="150"/>
                </a:lnTo>
                <a:lnTo>
                  <a:pt x="0" y="38"/>
                </a:lnTo>
                <a:lnTo>
                  <a:pt x="96" y="0"/>
                </a:lnTo>
                <a:lnTo>
                  <a:pt x="96" y="19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4">
            <a:extLst>
              <a:ext uri="{FF2B5EF4-FFF2-40B4-BE49-F238E27FC236}">
                <a16:creationId xmlns:a16="http://schemas.microsoft.com/office/drawing/2014/main" id="{97EBB874-07F3-1487-36B2-BB9083D7E7A4}"/>
              </a:ext>
            </a:extLst>
          </p:cNvPr>
          <p:cNvSpPr>
            <a:spLocks/>
          </p:cNvSpPr>
          <p:nvPr/>
        </p:nvSpPr>
        <p:spPr bwMode="auto">
          <a:xfrm>
            <a:off x="11280500" y="6167875"/>
            <a:ext cx="145870" cy="147694"/>
          </a:xfrm>
          <a:custGeom>
            <a:avLst/>
            <a:gdLst>
              <a:gd name="T0" fmla="*/ 33 w 80"/>
              <a:gd name="T1" fmla="*/ 81 h 81"/>
              <a:gd name="T2" fmla="*/ 0 w 80"/>
              <a:gd name="T3" fmla="*/ 81 h 81"/>
              <a:gd name="T4" fmla="*/ 0 w 80"/>
              <a:gd name="T5" fmla="*/ 0 h 81"/>
              <a:gd name="T6" fmla="*/ 80 w 80"/>
              <a:gd name="T7" fmla="*/ 0 h 81"/>
              <a:gd name="T8" fmla="*/ 80 w 80"/>
              <a:gd name="T9" fmla="*/ 35 h 81"/>
              <a:gd name="T10" fmla="*/ 33 w 80"/>
              <a:gd name="T11" fmla="*/ 35 h 81"/>
              <a:gd name="T12" fmla="*/ 33 w 80"/>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80" h="81">
                <a:moveTo>
                  <a:pt x="33" y="81"/>
                </a:moveTo>
                <a:lnTo>
                  <a:pt x="0" y="81"/>
                </a:lnTo>
                <a:lnTo>
                  <a:pt x="0" y="0"/>
                </a:lnTo>
                <a:lnTo>
                  <a:pt x="80" y="0"/>
                </a:lnTo>
                <a:lnTo>
                  <a:pt x="80" y="35"/>
                </a:lnTo>
                <a:lnTo>
                  <a:pt x="33" y="35"/>
                </a:lnTo>
                <a:lnTo>
                  <a:pt x="3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5">
            <a:extLst>
              <a:ext uri="{FF2B5EF4-FFF2-40B4-BE49-F238E27FC236}">
                <a16:creationId xmlns:a16="http://schemas.microsoft.com/office/drawing/2014/main" id="{2A535345-03AB-0221-CF97-845F75CF4E65}"/>
              </a:ext>
            </a:extLst>
          </p:cNvPr>
          <p:cNvSpPr>
            <a:spLocks/>
          </p:cNvSpPr>
          <p:nvPr/>
        </p:nvSpPr>
        <p:spPr bwMode="auto">
          <a:xfrm>
            <a:off x="11473778" y="6167875"/>
            <a:ext cx="149517" cy="147694"/>
          </a:xfrm>
          <a:custGeom>
            <a:avLst/>
            <a:gdLst>
              <a:gd name="T0" fmla="*/ 82 w 82"/>
              <a:gd name="T1" fmla="*/ 81 h 81"/>
              <a:gd name="T2" fmla="*/ 47 w 82"/>
              <a:gd name="T3" fmla="*/ 81 h 81"/>
              <a:gd name="T4" fmla="*/ 47 w 82"/>
              <a:gd name="T5" fmla="*/ 35 h 81"/>
              <a:gd name="T6" fmla="*/ 0 w 82"/>
              <a:gd name="T7" fmla="*/ 35 h 81"/>
              <a:gd name="T8" fmla="*/ 0 w 82"/>
              <a:gd name="T9" fmla="*/ 0 h 81"/>
              <a:gd name="T10" fmla="*/ 82 w 82"/>
              <a:gd name="T11" fmla="*/ 0 h 81"/>
              <a:gd name="T12" fmla="*/ 82 w 82"/>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82" h="81">
                <a:moveTo>
                  <a:pt x="82" y="81"/>
                </a:moveTo>
                <a:lnTo>
                  <a:pt x="47" y="81"/>
                </a:lnTo>
                <a:lnTo>
                  <a:pt x="47" y="35"/>
                </a:lnTo>
                <a:lnTo>
                  <a:pt x="0" y="35"/>
                </a:lnTo>
                <a:lnTo>
                  <a:pt x="0" y="0"/>
                </a:lnTo>
                <a:lnTo>
                  <a:pt x="82" y="0"/>
                </a:lnTo>
                <a:lnTo>
                  <a:pt x="8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6">
            <a:extLst>
              <a:ext uri="{FF2B5EF4-FFF2-40B4-BE49-F238E27FC236}">
                <a16:creationId xmlns:a16="http://schemas.microsoft.com/office/drawing/2014/main" id="{C9D031B7-278D-D4A8-280C-009682119729}"/>
              </a:ext>
            </a:extLst>
          </p:cNvPr>
          <p:cNvSpPr>
            <a:spLocks/>
          </p:cNvSpPr>
          <p:nvPr/>
        </p:nvSpPr>
        <p:spPr bwMode="auto">
          <a:xfrm>
            <a:off x="11473778" y="6359330"/>
            <a:ext cx="149517" cy="147694"/>
          </a:xfrm>
          <a:custGeom>
            <a:avLst/>
            <a:gdLst>
              <a:gd name="T0" fmla="*/ 82 w 82"/>
              <a:gd name="T1" fmla="*/ 81 h 81"/>
              <a:gd name="T2" fmla="*/ 0 w 82"/>
              <a:gd name="T3" fmla="*/ 81 h 81"/>
              <a:gd name="T4" fmla="*/ 0 w 82"/>
              <a:gd name="T5" fmla="*/ 46 h 81"/>
              <a:gd name="T6" fmla="*/ 47 w 82"/>
              <a:gd name="T7" fmla="*/ 46 h 81"/>
              <a:gd name="T8" fmla="*/ 47 w 82"/>
              <a:gd name="T9" fmla="*/ 0 h 81"/>
              <a:gd name="T10" fmla="*/ 82 w 82"/>
              <a:gd name="T11" fmla="*/ 0 h 81"/>
              <a:gd name="T12" fmla="*/ 82 w 82"/>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82" h="81">
                <a:moveTo>
                  <a:pt x="82" y="81"/>
                </a:moveTo>
                <a:lnTo>
                  <a:pt x="0" y="81"/>
                </a:lnTo>
                <a:lnTo>
                  <a:pt x="0" y="46"/>
                </a:lnTo>
                <a:lnTo>
                  <a:pt x="47" y="46"/>
                </a:lnTo>
                <a:lnTo>
                  <a:pt x="47" y="0"/>
                </a:lnTo>
                <a:lnTo>
                  <a:pt x="82" y="0"/>
                </a:lnTo>
                <a:lnTo>
                  <a:pt x="8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7">
            <a:extLst>
              <a:ext uri="{FF2B5EF4-FFF2-40B4-BE49-F238E27FC236}">
                <a16:creationId xmlns:a16="http://schemas.microsoft.com/office/drawing/2014/main" id="{5E7944E5-859A-CE36-1049-3355254FE674}"/>
              </a:ext>
            </a:extLst>
          </p:cNvPr>
          <p:cNvSpPr>
            <a:spLocks/>
          </p:cNvSpPr>
          <p:nvPr/>
        </p:nvSpPr>
        <p:spPr bwMode="auto">
          <a:xfrm>
            <a:off x="11282323" y="6359330"/>
            <a:ext cx="147694" cy="147694"/>
          </a:xfrm>
          <a:custGeom>
            <a:avLst/>
            <a:gdLst>
              <a:gd name="T0" fmla="*/ 81 w 81"/>
              <a:gd name="T1" fmla="*/ 81 h 81"/>
              <a:gd name="T2" fmla="*/ 0 w 81"/>
              <a:gd name="T3" fmla="*/ 81 h 81"/>
              <a:gd name="T4" fmla="*/ 0 w 81"/>
              <a:gd name="T5" fmla="*/ 0 h 81"/>
              <a:gd name="T6" fmla="*/ 34 w 81"/>
              <a:gd name="T7" fmla="*/ 0 h 81"/>
              <a:gd name="T8" fmla="*/ 34 w 81"/>
              <a:gd name="T9" fmla="*/ 46 h 81"/>
              <a:gd name="T10" fmla="*/ 81 w 81"/>
              <a:gd name="T11" fmla="*/ 46 h 81"/>
              <a:gd name="T12" fmla="*/ 81 w 81"/>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81" h="81">
                <a:moveTo>
                  <a:pt x="81" y="81"/>
                </a:moveTo>
                <a:lnTo>
                  <a:pt x="0" y="81"/>
                </a:lnTo>
                <a:lnTo>
                  <a:pt x="0" y="0"/>
                </a:lnTo>
                <a:lnTo>
                  <a:pt x="34" y="0"/>
                </a:lnTo>
                <a:lnTo>
                  <a:pt x="34" y="46"/>
                </a:lnTo>
                <a:lnTo>
                  <a:pt x="81" y="46"/>
                </a:lnTo>
                <a:lnTo>
                  <a:pt x="81"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8">
            <a:extLst>
              <a:ext uri="{FF2B5EF4-FFF2-40B4-BE49-F238E27FC236}">
                <a16:creationId xmlns:a16="http://schemas.microsoft.com/office/drawing/2014/main" id="{BE7F77C1-2FB1-C207-DF3B-4372C949ADE0}"/>
              </a:ext>
            </a:extLst>
          </p:cNvPr>
          <p:cNvSpPr>
            <a:spLocks/>
          </p:cNvSpPr>
          <p:nvPr/>
        </p:nvSpPr>
        <p:spPr bwMode="auto">
          <a:xfrm>
            <a:off x="9792624" y="6266338"/>
            <a:ext cx="96639" cy="131283"/>
          </a:xfrm>
          <a:custGeom>
            <a:avLst/>
            <a:gdLst>
              <a:gd name="T0" fmla="*/ 10 w 53"/>
              <a:gd name="T1" fmla="*/ 0 h 72"/>
              <a:gd name="T2" fmla="*/ 10 w 53"/>
              <a:gd name="T3" fmla="*/ 30 h 72"/>
              <a:gd name="T4" fmla="*/ 45 w 53"/>
              <a:gd name="T5" fmla="*/ 30 h 72"/>
              <a:gd name="T6" fmla="*/ 45 w 53"/>
              <a:gd name="T7" fmla="*/ 0 h 72"/>
              <a:gd name="T8" fmla="*/ 53 w 53"/>
              <a:gd name="T9" fmla="*/ 0 h 72"/>
              <a:gd name="T10" fmla="*/ 53 w 53"/>
              <a:gd name="T11" fmla="*/ 72 h 72"/>
              <a:gd name="T12" fmla="*/ 45 w 53"/>
              <a:gd name="T13" fmla="*/ 72 h 72"/>
              <a:gd name="T14" fmla="*/ 45 w 53"/>
              <a:gd name="T15" fmla="*/ 38 h 72"/>
              <a:gd name="T16" fmla="*/ 10 w 53"/>
              <a:gd name="T17" fmla="*/ 38 h 72"/>
              <a:gd name="T18" fmla="*/ 10 w 53"/>
              <a:gd name="T19" fmla="*/ 72 h 72"/>
              <a:gd name="T20" fmla="*/ 0 w 53"/>
              <a:gd name="T21" fmla="*/ 72 h 72"/>
              <a:gd name="T22" fmla="*/ 0 w 53"/>
              <a:gd name="T23" fmla="*/ 0 h 72"/>
              <a:gd name="T24" fmla="*/ 10 w 53"/>
              <a:gd name="T2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 h="72">
                <a:moveTo>
                  <a:pt x="10" y="0"/>
                </a:moveTo>
                <a:lnTo>
                  <a:pt x="10" y="30"/>
                </a:lnTo>
                <a:lnTo>
                  <a:pt x="45" y="30"/>
                </a:lnTo>
                <a:lnTo>
                  <a:pt x="45" y="0"/>
                </a:lnTo>
                <a:lnTo>
                  <a:pt x="53" y="0"/>
                </a:lnTo>
                <a:lnTo>
                  <a:pt x="53" y="72"/>
                </a:lnTo>
                <a:lnTo>
                  <a:pt x="45" y="72"/>
                </a:lnTo>
                <a:lnTo>
                  <a:pt x="45" y="38"/>
                </a:lnTo>
                <a:lnTo>
                  <a:pt x="10" y="38"/>
                </a:lnTo>
                <a:lnTo>
                  <a:pt x="10" y="72"/>
                </a:lnTo>
                <a:lnTo>
                  <a:pt x="0" y="72"/>
                </a:lnTo>
                <a:lnTo>
                  <a:pt x="0" y="0"/>
                </a:ln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9">
            <a:extLst>
              <a:ext uri="{FF2B5EF4-FFF2-40B4-BE49-F238E27FC236}">
                <a16:creationId xmlns:a16="http://schemas.microsoft.com/office/drawing/2014/main" id="{A6A3CA7B-6518-CF9F-3967-B78435F37614}"/>
              </a:ext>
            </a:extLst>
          </p:cNvPr>
          <p:cNvSpPr>
            <a:spLocks noEditPoints="1"/>
          </p:cNvSpPr>
          <p:nvPr/>
        </p:nvSpPr>
        <p:spPr bwMode="auto">
          <a:xfrm>
            <a:off x="9918437" y="6264514"/>
            <a:ext cx="109403" cy="134930"/>
          </a:xfrm>
          <a:custGeom>
            <a:avLst/>
            <a:gdLst>
              <a:gd name="T0" fmla="*/ 0 w 67"/>
              <a:gd name="T1" fmla="*/ 2 h 83"/>
              <a:gd name="T2" fmla="*/ 23 w 67"/>
              <a:gd name="T3" fmla="*/ 0 h 83"/>
              <a:gd name="T4" fmla="*/ 55 w 67"/>
              <a:gd name="T5" fmla="*/ 11 h 83"/>
              <a:gd name="T6" fmla="*/ 67 w 67"/>
              <a:gd name="T7" fmla="*/ 40 h 83"/>
              <a:gd name="T8" fmla="*/ 55 w 67"/>
              <a:gd name="T9" fmla="*/ 71 h 83"/>
              <a:gd name="T10" fmla="*/ 19 w 67"/>
              <a:gd name="T11" fmla="*/ 83 h 83"/>
              <a:gd name="T12" fmla="*/ 0 w 67"/>
              <a:gd name="T13" fmla="*/ 82 h 83"/>
              <a:gd name="T14" fmla="*/ 0 w 67"/>
              <a:gd name="T15" fmla="*/ 2 h 83"/>
              <a:gd name="T16" fmla="*/ 11 w 67"/>
              <a:gd name="T17" fmla="*/ 74 h 83"/>
              <a:gd name="T18" fmla="*/ 21 w 67"/>
              <a:gd name="T19" fmla="*/ 74 h 83"/>
              <a:gd name="T20" fmla="*/ 56 w 67"/>
              <a:gd name="T21" fmla="*/ 40 h 83"/>
              <a:gd name="T22" fmla="*/ 23 w 67"/>
              <a:gd name="T23" fmla="*/ 9 h 83"/>
              <a:gd name="T24" fmla="*/ 11 w 67"/>
              <a:gd name="T25" fmla="*/ 10 h 83"/>
              <a:gd name="T26" fmla="*/ 11 w 67"/>
              <a:gd name="T27"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83">
                <a:moveTo>
                  <a:pt x="0" y="2"/>
                </a:moveTo>
                <a:cubicBezTo>
                  <a:pt x="7" y="1"/>
                  <a:pt x="14" y="0"/>
                  <a:pt x="23" y="0"/>
                </a:cubicBezTo>
                <a:cubicBezTo>
                  <a:pt x="38" y="0"/>
                  <a:pt x="48" y="4"/>
                  <a:pt x="55" y="11"/>
                </a:cubicBezTo>
                <a:cubicBezTo>
                  <a:pt x="63" y="17"/>
                  <a:pt x="67" y="26"/>
                  <a:pt x="67" y="40"/>
                </a:cubicBezTo>
                <a:cubicBezTo>
                  <a:pt x="67" y="53"/>
                  <a:pt x="63" y="64"/>
                  <a:pt x="55" y="71"/>
                </a:cubicBezTo>
                <a:cubicBezTo>
                  <a:pt x="48" y="79"/>
                  <a:pt x="35" y="83"/>
                  <a:pt x="19" y="83"/>
                </a:cubicBezTo>
                <a:cubicBezTo>
                  <a:pt x="12" y="83"/>
                  <a:pt x="6" y="82"/>
                  <a:pt x="0" y="82"/>
                </a:cubicBezTo>
                <a:lnTo>
                  <a:pt x="0" y="2"/>
                </a:lnTo>
                <a:close/>
                <a:moveTo>
                  <a:pt x="11" y="74"/>
                </a:moveTo>
                <a:cubicBezTo>
                  <a:pt x="13" y="74"/>
                  <a:pt x="17" y="74"/>
                  <a:pt x="21" y="74"/>
                </a:cubicBezTo>
                <a:cubicBezTo>
                  <a:pt x="44" y="74"/>
                  <a:pt x="56" y="62"/>
                  <a:pt x="56" y="40"/>
                </a:cubicBezTo>
                <a:cubicBezTo>
                  <a:pt x="56" y="21"/>
                  <a:pt x="45" y="9"/>
                  <a:pt x="23" y="9"/>
                </a:cubicBezTo>
                <a:cubicBezTo>
                  <a:pt x="18" y="9"/>
                  <a:pt x="14" y="9"/>
                  <a:pt x="11" y="10"/>
                </a:cubicBezTo>
                <a:lnTo>
                  <a:pt x="11" y="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TextBox 36">
            <a:extLst>
              <a:ext uri="{FF2B5EF4-FFF2-40B4-BE49-F238E27FC236}">
                <a16:creationId xmlns:a16="http://schemas.microsoft.com/office/drawing/2014/main" id="{F946AC02-FF34-26DA-C436-16815ACC03E0}"/>
              </a:ext>
            </a:extLst>
          </p:cNvPr>
          <p:cNvSpPr txBox="1"/>
          <p:nvPr/>
        </p:nvSpPr>
        <p:spPr>
          <a:xfrm>
            <a:off x="237167" y="546993"/>
            <a:ext cx="6427717" cy="5416868"/>
          </a:xfrm>
          <a:prstGeom prst="rect">
            <a:avLst/>
          </a:prstGeom>
          <a:noFill/>
        </p:spPr>
        <p:txBody>
          <a:bodyPr wrap="square">
            <a:spAutoFit/>
          </a:bodyPr>
          <a:lstStyle/>
          <a:p>
            <a:pPr algn="ctr"/>
            <a:r>
              <a:rPr lang="en-US" sz="2200" b="1" i="0" dirty="0">
                <a:solidFill>
                  <a:srgbClr val="FF0000"/>
                </a:solidFill>
                <a:effectLst/>
                <a:latin typeface="Arial" panose="020B0604020202020204" pitchFamily="34" charset="0"/>
                <a:cs typeface="Arial" panose="020B0604020202020204" pitchFamily="34" charset="0"/>
              </a:rPr>
              <a:t>Observations: </a:t>
            </a:r>
          </a:p>
          <a:p>
            <a:pPr marL="457200" indent="-457200" algn="l">
              <a:buAutoNum type="arabicPeriod"/>
            </a:pPr>
            <a:r>
              <a:rPr lang="en-US" b="0" i="0" dirty="0">
                <a:solidFill>
                  <a:schemeClr val="tx2"/>
                </a:solidFill>
                <a:effectLst/>
                <a:latin typeface="Arial" panose="020B0604020202020204" pitchFamily="34" charset="0"/>
                <a:cs typeface="Arial" panose="020B0604020202020204" pitchFamily="34" charset="0"/>
              </a:rPr>
              <a:t>Movies &amp; TV Shows Distribution is; we see vastly more </a:t>
            </a:r>
            <a:r>
              <a:rPr lang="en-US" b="1" i="0" dirty="0">
                <a:solidFill>
                  <a:schemeClr val="tx2"/>
                </a:solidFill>
                <a:effectLst/>
                <a:latin typeface="Arial" panose="020B0604020202020204" pitchFamily="34" charset="0"/>
                <a:cs typeface="Arial" panose="020B0604020202020204" pitchFamily="34" charset="0"/>
              </a:rPr>
              <a:t>Movies than TV shows</a:t>
            </a:r>
            <a:r>
              <a:rPr lang="en-US" b="0" i="0" dirty="0">
                <a:solidFill>
                  <a:schemeClr val="tx2"/>
                </a:solidFill>
                <a:effectLst/>
                <a:latin typeface="Arial" panose="020B0604020202020204" pitchFamily="34" charset="0"/>
                <a:cs typeface="Arial" panose="020B0604020202020204" pitchFamily="34" charset="0"/>
              </a:rPr>
              <a:t>. </a:t>
            </a:r>
          </a:p>
          <a:p>
            <a:pPr marL="457200" indent="-457200" algn="l">
              <a:buAutoNum type="arabicPeriod"/>
            </a:pPr>
            <a:r>
              <a:rPr lang="en-US" b="0" i="0" dirty="0">
                <a:solidFill>
                  <a:schemeClr val="tx2"/>
                </a:solidFill>
                <a:effectLst/>
                <a:latin typeface="Arial" panose="020B0604020202020204" pitchFamily="34" charset="0"/>
                <a:cs typeface="Arial" panose="020B0604020202020204" pitchFamily="34" charset="0"/>
              </a:rPr>
              <a:t>When we see by country </a:t>
            </a:r>
            <a:r>
              <a:rPr lang="en-US" b="1" i="0" dirty="0">
                <a:solidFill>
                  <a:schemeClr val="tx2"/>
                </a:solidFill>
                <a:effectLst/>
                <a:latin typeface="Arial" panose="020B0604020202020204" pitchFamily="34" charset="0"/>
                <a:cs typeface="Arial" panose="020B0604020202020204" pitchFamily="34" charset="0"/>
              </a:rPr>
              <a:t>USA dominates</a:t>
            </a:r>
            <a:r>
              <a:rPr lang="en-US" b="0" i="0" dirty="0">
                <a:solidFill>
                  <a:schemeClr val="tx2"/>
                </a:solidFill>
                <a:effectLst/>
                <a:latin typeface="Arial" panose="020B0604020202020204" pitchFamily="34" charset="0"/>
                <a:cs typeface="Arial" panose="020B0604020202020204" pitchFamily="34" charset="0"/>
              </a:rPr>
              <a:t> Netflix content followed by </a:t>
            </a:r>
            <a:r>
              <a:rPr lang="en-US" b="1" i="0" dirty="0">
                <a:solidFill>
                  <a:schemeClr val="tx2"/>
                </a:solidFill>
                <a:effectLst/>
                <a:latin typeface="Arial" panose="020B0604020202020204" pitchFamily="34" charset="0"/>
                <a:cs typeface="Arial" panose="020B0604020202020204" pitchFamily="34" charset="0"/>
              </a:rPr>
              <a:t>India and UK. </a:t>
            </a:r>
          </a:p>
          <a:p>
            <a:pPr marL="457200" indent="-457200" algn="l">
              <a:buAutoNum type="arabicPeriod"/>
            </a:pPr>
            <a:r>
              <a:rPr lang="en-US" b="0" i="0" dirty="0">
                <a:solidFill>
                  <a:schemeClr val="tx2"/>
                </a:solidFill>
                <a:effectLst/>
                <a:latin typeface="Arial" panose="020B0604020202020204" pitchFamily="34" charset="0"/>
                <a:cs typeface="Arial" panose="020B0604020202020204" pitchFamily="34" charset="0"/>
              </a:rPr>
              <a:t>Netflix went global in </a:t>
            </a:r>
            <a:r>
              <a:rPr lang="en-US" b="1" i="0" dirty="0">
                <a:solidFill>
                  <a:schemeClr val="tx2"/>
                </a:solidFill>
                <a:effectLst/>
                <a:latin typeface="Arial" panose="020B0604020202020204" pitchFamily="34" charset="0"/>
                <a:cs typeface="Arial" panose="020B0604020202020204" pitchFamily="34" charset="0"/>
              </a:rPr>
              <a:t>2016</a:t>
            </a:r>
            <a:r>
              <a:rPr lang="en-US" b="0" i="0" dirty="0">
                <a:solidFill>
                  <a:schemeClr val="tx2"/>
                </a:solidFill>
                <a:effectLst/>
                <a:latin typeface="Arial" panose="020B0604020202020204" pitchFamily="34" charset="0"/>
                <a:cs typeface="Arial" panose="020B0604020202020204" pitchFamily="34" charset="0"/>
              </a:rPr>
              <a:t>, as a result we see drastic </a:t>
            </a:r>
            <a:r>
              <a:rPr lang="en-US" b="1" i="0" dirty="0">
                <a:solidFill>
                  <a:schemeClr val="tx2"/>
                </a:solidFill>
                <a:effectLst/>
                <a:latin typeface="Arial" panose="020B0604020202020204" pitchFamily="34" charset="0"/>
                <a:cs typeface="Arial" panose="020B0604020202020204" pitchFamily="34" charset="0"/>
              </a:rPr>
              <a:t>increase</a:t>
            </a:r>
            <a:r>
              <a:rPr lang="en-US" b="0" i="0" dirty="0">
                <a:solidFill>
                  <a:schemeClr val="tx2"/>
                </a:solidFill>
                <a:effectLst/>
                <a:latin typeface="Arial" panose="020B0604020202020204" pitchFamily="34" charset="0"/>
                <a:cs typeface="Arial" panose="020B0604020202020204" pitchFamily="34" charset="0"/>
              </a:rPr>
              <a:t> in the content addition and was </a:t>
            </a:r>
            <a:r>
              <a:rPr lang="en-US" b="1" i="0" dirty="0">
                <a:solidFill>
                  <a:schemeClr val="tx2"/>
                </a:solidFill>
                <a:effectLst/>
                <a:latin typeface="Arial" panose="020B0604020202020204" pitchFamily="34" charset="0"/>
                <a:cs typeface="Arial" panose="020B0604020202020204" pitchFamily="34" charset="0"/>
              </a:rPr>
              <a:t>decreased rapidly during COVID 19 Pandemic.</a:t>
            </a:r>
            <a:r>
              <a:rPr lang="en-US" b="0" i="0" dirty="0">
                <a:solidFill>
                  <a:schemeClr val="tx2"/>
                </a:solidFill>
                <a:effectLst/>
                <a:latin typeface="Arial" panose="020B0604020202020204" pitchFamily="34" charset="0"/>
                <a:cs typeface="Arial" panose="020B0604020202020204" pitchFamily="34" charset="0"/>
              </a:rPr>
              <a:t> </a:t>
            </a:r>
          </a:p>
          <a:p>
            <a:pPr marL="457200" indent="-457200" algn="l">
              <a:buAutoNum type="arabicPeriod"/>
            </a:pPr>
            <a:r>
              <a:rPr lang="en-US" b="0" i="0" dirty="0">
                <a:solidFill>
                  <a:schemeClr val="tx2"/>
                </a:solidFill>
                <a:effectLst/>
                <a:latin typeface="Arial" panose="020B0604020202020204" pitchFamily="34" charset="0"/>
                <a:cs typeface="Arial" panose="020B0604020202020204" pitchFamily="34" charset="0"/>
              </a:rPr>
              <a:t>We see in </a:t>
            </a:r>
            <a:r>
              <a:rPr lang="en-US" b="1" i="0" dirty="0">
                <a:solidFill>
                  <a:schemeClr val="tx2"/>
                </a:solidFill>
                <a:effectLst/>
                <a:latin typeface="Arial" panose="020B0604020202020204" pitchFamily="34" charset="0"/>
                <a:cs typeface="Arial" panose="020B0604020202020204" pitchFamily="34" charset="0"/>
              </a:rPr>
              <a:t>December and January</a:t>
            </a:r>
            <a:r>
              <a:rPr lang="en-US" b="0" i="0" dirty="0">
                <a:solidFill>
                  <a:schemeClr val="tx2"/>
                </a:solidFill>
                <a:effectLst/>
                <a:latin typeface="Arial" panose="020B0604020202020204" pitchFamily="34" charset="0"/>
                <a:cs typeface="Arial" panose="020B0604020202020204" pitchFamily="34" charset="0"/>
              </a:rPr>
              <a:t> Netflix is adding more new content, as it’s the best as viewers spend more time with there loved ones during </a:t>
            </a:r>
            <a:r>
              <a:rPr lang="en-US" b="1" i="0" dirty="0">
                <a:solidFill>
                  <a:schemeClr val="tx2"/>
                </a:solidFill>
                <a:effectLst/>
                <a:latin typeface="Arial" panose="020B0604020202020204" pitchFamily="34" charset="0"/>
                <a:cs typeface="Arial" panose="020B0604020202020204" pitchFamily="34" charset="0"/>
              </a:rPr>
              <a:t>Christmas and New year.</a:t>
            </a:r>
          </a:p>
          <a:p>
            <a:pPr marL="457200" indent="-457200" algn="l">
              <a:buAutoNum type="arabicPeriod"/>
            </a:pPr>
            <a:r>
              <a:rPr lang="en-US" b="0" i="0" dirty="0">
                <a:solidFill>
                  <a:schemeClr val="tx2"/>
                </a:solidFill>
                <a:effectLst/>
                <a:latin typeface="Arial" panose="020B0604020202020204" pitchFamily="34" charset="0"/>
                <a:cs typeface="Arial" panose="020B0604020202020204" pitchFamily="34" charset="0"/>
              </a:rPr>
              <a:t>Another Observation is that </a:t>
            </a:r>
            <a:r>
              <a:rPr lang="en-US" b="1" i="0" dirty="0">
                <a:solidFill>
                  <a:schemeClr val="tx2"/>
                </a:solidFill>
                <a:effectLst/>
                <a:latin typeface="Arial" panose="020B0604020202020204" pitchFamily="34" charset="0"/>
                <a:cs typeface="Arial" panose="020B0604020202020204" pitchFamily="34" charset="0"/>
              </a:rPr>
              <a:t>International</a:t>
            </a:r>
            <a:r>
              <a:rPr lang="en-US" b="0" i="0" dirty="0">
                <a:solidFill>
                  <a:schemeClr val="tx2"/>
                </a:solidFill>
                <a:effectLst/>
                <a:latin typeface="Arial" panose="020B0604020202020204" pitchFamily="34" charset="0"/>
                <a:cs typeface="Arial" panose="020B0604020202020204" pitchFamily="34" charset="0"/>
              </a:rPr>
              <a:t> </a:t>
            </a:r>
            <a:r>
              <a:rPr lang="en-US" b="1" i="0" dirty="0">
                <a:solidFill>
                  <a:schemeClr val="tx2"/>
                </a:solidFill>
                <a:effectLst/>
                <a:latin typeface="Arial" panose="020B0604020202020204" pitchFamily="34" charset="0"/>
                <a:cs typeface="Arial" panose="020B0604020202020204" pitchFamily="34" charset="0"/>
              </a:rPr>
              <a:t>Movies</a:t>
            </a:r>
            <a:r>
              <a:rPr lang="en-US" b="0" i="0" dirty="0">
                <a:solidFill>
                  <a:schemeClr val="tx2"/>
                </a:solidFill>
                <a:effectLst/>
                <a:latin typeface="Arial" panose="020B0604020202020204" pitchFamily="34" charset="0"/>
                <a:cs typeface="Arial" panose="020B0604020202020204" pitchFamily="34" charset="0"/>
              </a:rPr>
              <a:t> are   rarely in the </a:t>
            </a:r>
            <a:r>
              <a:rPr lang="en-US" b="1" i="0" dirty="0">
                <a:solidFill>
                  <a:schemeClr val="tx2"/>
                </a:solidFill>
                <a:effectLst/>
                <a:latin typeface="Arial" panose="020B0604020202020204" pitchFamily="34" charset="0"/>
                <a:cs typeface="Arial" panose="020B0604020202020204" pitchFamily="34" charset="0"/>
              </a:rPr>
              <a:t>children’s</a:t>
            </a:r>
            <a:r>
              <a:rPr lang="en-US" b="0" i="0" dirty="0">
                <a:solidFill>
                  <a:schemeClr val="tx2"/>
                </a:solidFill>
                <a:effectLst/>
                <a:latin typeface="Arial" panose="020B0604020202020204" pitchFamily="34" charset="0"/>
                <a:cs typeface="Arial" panose="020B0604020202020204" pitchFamily="34" charset="0"/>
              </a:rPr>
              <a:t> </a:t>
            </a:r>
            <a:r>
              <a:rPr lang="en-US" b="1" i="0" dirty="0">
                <a:solidFill>
                  <a:schemeClr val="tx2"/>
                </a:solidFill>
                <a:effectLst/>
                <a:latin typeface="Arial" panose="020B0604020202020204" pitchFamily="34" charset="0"/>
                <a:cs typeface="Arial" panose="020B0604020202020204" pitchFamily="34" charset="0"/>
              </a:rPr>
              <a:t>genre</a:t>
            </a:r>
            <a:r>
              <a:rPr lang="en-US" b="0" i="0" dirty="0">
                <a:solidFill>
                  <a:schemeClr val="tx2"/>
                </a:solidFill>
                <a:effectLst/>
                <a:latin typeface="Arial" panose="020B0604020202020204" pitchFamily="34" charset="0"/>
                <a:cs typeface="Arial" panose="020B0604020202020204" pitchFamily="34" charset="0"/>
              </a:rPr>
              <a:t>. </a:t>
            </a:r>
          </a:p>
          <a:p>
            <a:pPr marL="457200" indent="-457200" algn="l">
              <a:buAutoNum type="arabicPeriod"/>
            </a:pPr>
            <a:r>
              <a:rPr lang="en-US" b="0" i="0" dirty="0">
                <a:solidFill>
                  <a:schemeClr val="tx2"/>
                </a:solidFill>
                <a:effectLst/>
                <a:latin typeface="Arial" panose="020B0604020202020204" pitchFamily="34" charset="0"/>
                <a:cs typeface="Arial" panose="020B0604020202020204" pitchFamily="34" charset="0"/>
              </a:rPr>
              <a:t>When we </a:t>
            </a:r>
            <a:r>
              <a:rPr lang="en-US" b="1" i="0" dirty="0">
                <a:solidFill>
                  <a:schemeClr val="tx2"/>
                </a:solidFill>
                <a:effectLst/>
                <a:latin typeface="Arial" panose="020B0604020202020204" pitchFamily="34" charset="0"/>
                <a:cs typeface="Arial" panose="020B0604020202020204" pitchFamily="34" charset="0"/>
              </a:rPr>
              <a:t>see USA vs INDIA</a:t>
            </a:r>
            <a:r>
              <a:rPr lang="en-US" b="0" i="0" dirty="0">
                <a:solidFill>
                  <a:schemeClr val="tx2"/>
                </a:solidFill>
                <a:effectLst/>
                <a:latin typeface="Arial" panose="020B0604020202020204" pitchFamily="34" charset="0"/>
                <a:cs typeface="Arial" panose="020B0604020202020204" pitchFamily="34" charset="0"/>
              </a:rPr>
              <a:t>, Netflix is dominated by them. Assuming that Netflix is an American company, it increased content in </a:t>
            </a:r>
            <a:r>
              <a:rPr lang="en-US" b="1" i="0" dirty="0">
                <a:solidFill>
                  <a:schemeClr val="tx2"/>
                </a:solidFill>
                <a:effectLst/>
                <a:latin typeface="Arial" panose="020B0604020202020204" pitchFamily="34" charset="0"/>
                <a:cs typeface="Arial" panose="020B0604020202020204" pitchFamily="34" charset="0"/>
              </a:rPr>
              <a:t>USA before other nations</a:t>
            </a:r>
            <a:r>
              <a:rPr lang="en-US" b="0" i="0" dirty="0">
                <a:solidFill>
                  <a:schemeClr val="tx2"/>
                </a:solidFill>
                <a:effectLst/>
                <a:latin typeface="Arial" panose="020B0604020202020204" pitchFamily="34" charset="0"/>
                <a:cs typeface="Arial" panose="020B0604020202020204" pitchFamily="34" charset="0"/>
              </a:rPr>
              <a:t>.</a:t>
            </a:r>
          </a:p>
          <a:p>
            <a:pPr marL="457200" indent="-457200" algn="l">
              <a:buAutoNum type="arabicPeriod"/>
            </a:pPr>
            <a:r>
              <a:rPr lang="en-US" b="0" i="0" dirty="0">
                <a:effectLst/>
                <a:latin typeface="Roboto" panose="02000000000000000000" pitchFamily="2" charset="0"/>
              </a:rPr>
              <a:t>According to </a:t>
            </a:r>
            <a:r>
              <a:rPr lang="en-US" b="1" i="0" dirty="0">
                <a:effectLst/>
                <a:latin typeface="Roboto" panose="02000000000000000000" pitchFamily="2" charset="0"/>
              </a:rPr>
              <a:t>ratings</a:t>
            </a:r>
            <a:r>
              <a:rPr lang="en-US" b="0" i="0" dirty="0">
                <a:effectLst/>
                <a:latin typeface="Roboto" panose="02000000000000000000" pitchFamily="2" charset="0"/>
              </a:rPr>
              <a:t>, Most shows in </a:t>
            </a:r>
            <a:r>
              <a:rPr lang="en-US" b="1" i="0" dirty="0">
                <a:effectLst/>
                <a:latin typeface="Roboto" panose="02000000000000000000" pitchFamily="2" charset="0"/>
              </a:rPr>
              <a:t>India are targeted to teen</a:t>
            </a:r>
            <a:endParaRPr lang="en-US" b="1" i="0" dirty="0">
              <a:effectLst/>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E8E35BF3-8240-D6C5-924B-2A5F602FC69F}"/>
              </a:ext>
            </a:extLst>
          </p:cNvPr>
          <p:cNvSpPr txBox="1"/>
          <p:nvPr/>
        </p:nvSpPr>
        <p:spPr>
          <a:xfrm>
            <a:off x="1638639" y="6141371"/>
            <a:ext cx="405880" cy="353943"/>
          </a:xfrm>
          <a:prstGeom prst="rect">
            <a:avLst/>
          </a:prstGeom>
          <a:noFill/>
        </p:spPr>
        <p:txBody>
          <a:bodyPr wrap="none" rtlCol="0">
            <a:spAutoFit/>
          </a:bodyPr>
          <a:lstStyle/>
          <a:p>
            <a:r>
              <a:rPr lang="en-US" sz="1700" dirty="0"/>
              <a:t>29</a:t>
            </a:r>
          </a:p>
        </p:txBody>
      </p:sp>
      <p:sp>
        <p:nvSpPr>
          <p:cNvPr id="39" name="Rectangle 38">
            <a:extLst>
              <a:ext uri="{FF2B5EF4-FFF2-40B4-BE49-F238E27FC236}">
                <a16:creationId xmlns:a16="http://schemas.microsoft.com/office/drawing/2014/main" id="{AD789C06-AF08-1DFB-A59F-72EBAFFD5DDB}"/>
              </a:ext>
            </a:extLst>
          </p:cNvPr>
          <p:cNvSpPr/>
          <p:nvPr/>
        </p:nvSpPr>
        <p:spPr>
          <a:xfrm>
            <a:off x="9077739" y="6243122"/>
            <a:ext cx="144167" cy="18288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upo 68">
            <a:extLst>
              <a:ext uri="{FF2B5EF4-FFF2-40B4-BE49-F238E27FC236}">
                <a16:creationId xmlns:a16="http://schemas.microsoft.com/office/drawing/2014/main" id="{7B6B695D-E277-7F25-FE7D-4BB44F98371E}"/>
              </a:ext>
            </a:extLst>
          </p:cNvPr>
          <p:cNvGrpSpPr/>
          <p:nvPr/>
        </p:nvGrpSpPr>
        <p:grpSpPr>
          <a:xfrm>
            <a:off x="237167" y="140537"/>
            <a:ext cx="419732" cy="747851"/>
            <a:chOff x="4333460" y="1249016"/>
            <a:chExt cx="3219131" cy="4359973"/>
          </a:xfrm>
        </p:grpSpPr>
        <p:sp>
          <p:nvSpPr>
            <p:cNvPr id="46" name="Rectangle 1">
              <a:extLst>
                <a:ext uri="{FF2B5EF4-FFF2-40B4-BE49-F238E27FC236}">
                  <a16:creationId xmlns:a16="http://schemas.microsoft.com/office/drawing/2014/main" id="{45DE590C-7F5F-C940-97AB-D43BF8648395}"/>
                </a:ext>
              </a:extLst>
            </p:cNvPr>
            <p:cNvSpPr/>
            <p:nvPr/>
          </p:nvSpPr>
          <p:spPr>
            <a:xfrm>
              <a:off x="4333460" y="1249018"/>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2">
              <a:extLst>
                <a:ext uri="{FF2B5EF4-FFF2-40B4-BE49-F238E27FC236}">
                  <a16:creationId xmlns:a16="http://schemas.microsoft.com/office/drawing/2014/main" id="{73826285-2A4E-34C7-31FF-F2F24BA52CE0}"/>
                </a:ext>
              </a:extLst>
            </p:cNvPr>
            <p:cNvSpPr/>
            <p:nvPr/>
          </p:nvSpPr>
          <p:spPr>
            <a:xfrm>
              <a:off x="6549120" y="1249016"/>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Parallelogram 3">
              <a:extLst>
                <a:ext uri="{FF2B5EF4-FFF2-40B4-BE49-F238E27FC236}">
                  <a16:creationId xmlns:a16="http://schemas.microsoft.com/office/drawing/2014/main" id="{084651F6-0971-9630-A983-18C89872D937}"/>
                </a:ext>
              </a:extLst>
            </p:cNvPr>
            <p:cNvSpPr/>
            <p:nvPr/>
          </p:nvSpPr>
          <p:spPr>
            <a:xfrm flipH="1">
              <a:off x="4333460" y="1249022"/>
              <a:ext cx="3219131" cy="4359967"/>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9" name="Grupo 43">
            <a:extLst>
              <a:ext uri="{FF2B5EF4-FFF2-40B4-BE49-F238E27FC236}">
                <a16:creationId xmlns:a16="http://schemas.microsoft.com/office/drawing/2014/main" id="{880D5ADB-0354-06FB-B7FE-9F9F038E57BF}"/>
              </a:ext>
            </a:extLst>
          </p:cNvPr>
          <p:cNvGrpSpPr/>
          <p:nvPr/>
        </p:nvGrpSpPr>
        <p:grpSpPr>
          <a:xfrm>
            <a:off x="10651889" y="193869"/>
            <a:ext cx="1370708" cy="372563"/>
            <a:chOff x="10406955" y="294187"/>
            <a:chExt cx="1370708" cy="372563"/>
          </a:xfrm>
        </p:grpSpPr>
        <p:pic>
          <p:nvPicPr>
            <p:cNvPr id="50" name="Picture 2" descr="Netflix smileu profile icon&quot; by Norbert-Sloth | Redbubble">
              <a:extLst>
                <a:ext uri="{FF2B5EF4-FFF2-40B4-BE49-F238E27FC236}">
                  <a16:creationId xmlns:a16="http://schemas.microsoft.com/office/drawing/2014/main" id="{1FC45204-1E5B-B3DA-B3E5-3D7598F5FE3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51" name="Triángulo isósceles 36">
              <a:extLst>
                <a:ext uri="{FF2B5EF4-FFF2-40B4-BE49-F238E27FC236}">
                  <a16:creationId xmlns:a16="http://schemas.microsoft.com/office/drawing/2014/main" id="{48C5E354-1AA9-9183-4CAC-9046019ECCDE}"/>
                </a:ext>
              </a:extLst>
            </p:cNvPr>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Search">
              <a:extLst>
                <a:ext uri="{FF2B5EF4-FFF2-40B4-BE49-F238E27FC236}">
                  <a16:creationId xmlns:a16="http://schemas.microsoft.com/office/drawing/2014/main" id="{E239D35D-B9F9-0890-7C09-0BD81329D52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53" name="Bell">
              <a:extLst>
                <a:ext uri="{FF2B5EF4-FFF2-40B4-BE49-F238E27FC236}">
                  <a16:creationId xmlns:a16="http://schemas.microsoft.com/office/drawing/2014/main" id="{7C844475-C6F2-ADA6-E1BB-01C02B4C9AFB}"/>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54" name="Elipse 42">
              <a:extLst>
                <a:ext uri="{FF2B5EF4-FFF2-40B4-BE49-F238E27FC236}">
                  <a16:creationId xmlns:a16="http://schemas.microsoft.com/office/drawing/2014/main" id="{4D0D6C3B-B1C7-F6DC-1D2A-539DADC8E133}"/>
                </a:ext>
              </a:extLst>
            </p:cNvPr>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spTree>
    <p:extLst>
      <p:ext uri="{BB962C8B-B14F-4D97-AF65-F5344CB8AC3E}">
        <p14:creationId xmlns:p14="http://schemas.microsoft.com/office/powerpoint/2010/main" val="631504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2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6EAFED-3792-CF0C-CA18-7021835E010E}"/>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10343" y="898133"/>
            <a:ext cx="12192000" cy="5630053"/>
          </a:xfrm>
          <a:prstGeom prst="rect">
            <a:avLst/>
          </a:prstGeom>
        </p:spPr>
      </p:pic>
      <p:grpSp>
        <p:nvGrpSpPr>
          <p:cNvPr id="2" name="Grupo 43">
            <a:extLst>
              <a:ext uri="{FF2B5EF4-FFF2-40B4-BE49-F238E27FC236}">
                <a16:creationId xmlns:a16="http://schemas.microsoft.com/office/drawing/2014/main" id="{4E0D6661-93E6-FED2-09AE-9390248B0084}"/>
              </a:ext>
            </a:extLst>
          </p:cNvPr>
          <p:cNvGrpSpPr/>
          <p:nvPr/>
        </p:nvGrpSpPr>
        <p:grpSpPr>
          <a:xfrm>
            <a:off x="10651889" y="193869"/>
            <a:ext cx="1370708" cy="372563"/>
            <a:chOff x="10406955" y="294187"/>
            <a:chExt cx="1370708" cy="372563"/>
          </a:xfrm>
        </p:grpSpPr>
        <p:pic>
          <p:nvPicPr>
            <p:cNvPr id="3" name="Picture 2" descr="Netflix smileu profile icon&quot; by Norbert-Sloth | Redbubble">
              <a:extLst>
                <a:ext uri="{FF2B5EF4-FFF2-40B4-BE49-F238E27FC236}">
                  <a16:creationId xmlns:a16="http://schemas.microsoft.com/office/drawing/2014/main" id="{F53E6501-7EE0-B325-8154-DE68BD7C43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4" name="Triángulo isósceles 36">
              <a:extLst>
                <a:ext uri="{FF2B5EF4-FFF2-40B4-BE49-F238E27FC236}">
                  <a16:creationId xmlns:a16="http://schemas.microsoft.com/office/drawing/2014/main" id="{0D683207-4CAD-C3C4-E38F-351F0C6ED8BF}"/>
                </a:ext>
              </a:extLst>
            </p:cNvPr>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earch">
              <a:extLst>
                <a:ext uri="{FF2B5EF4-FFF2-40B4-BE49-F238E27FC236}">
                  <a16:creationId xmlns:a16="http://schemas.microsoft.com/office/drawing/2014/main" id="{14C3A7A5-9C7E-85B5-0748-2DB03835939A}"/>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6" name="Bell">
              <a:extLst>
                <a:ext uri="{FF2B5EF4-FFF2-40B4-BE49-F238E27FC236}">
                  <a16:creationId xmlns:a16="http://schemas.microsoft.com/office/drawing/2014/main" id="{68A47AE8-030C-B8FE-45C4-A2F7167506BE}"/>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7" name="Elipse 42">
              <a:extLst>
                <a:ext uri="{FF2B5EF4-FFF2-40B4-BE49-F238E27FC236}">
                  <a16:creationId xmlns:a16="http://schemas.microsoft.com/office/drawing/2014/main" id="{5FF25121-FE49-AF60-7B02-103B0045E712}"/>
                </a:ext>
              </a:extLst>
            </p:cNvPr>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sp>
        <p:nvSpPr>
          <p:cNvPr id="11" name="TextBox 10">
            <a:extLst>
              <a:ext uri="{FF2B5EF4-FFF2-40B4-BE49-F238E27FC236}">
                <a16:creationId xmlns:a16="http://schemas.microsoft.com/office/drawing/2014/main" id="{FE0E9C63-5955-70DA-E21E-1A4C46BB6E15}"/>
              </a:ext>
            </a:extLst>
          </p:cNvPr>
          <p:cNvSpPr txBox="1"/>
          <p:nvPr/>
        </p:nvSpPr>
        <p:spPr>
          <a:xfrm>
            <a:off x="349113" y="1245547"/>
            <a:ext cx="11673484" cy="4893647"/>
          </a:xfrm>
          <a:prstGeom prst="rect">
            <a:avLst/>
          </a:prstGeom>
          <a:noFill/>
        </p:spPr>
        <p:txBody>
          <a:bodyPr wrap="square">
            <a:spAutoFit/>
          </a:bodyPr>
          <a:lstStyle/>
          <a:p>
            <a:pPr marL="342900" indent="-342900" algn="l">
              <a:buFont typeface="Arial" panose="020B0604020202020204" pitchFamily="34" charset="0"/>
              <a:buChar char="•"/>
            </a:pPr>
            <a:r>
              <a:rPr lang="en-US" sz="2400" i="0" dirty="0">
                <a:solidFill>
                  <a:schemeClr val="accent4">
                    <a:lumMod val="60000"/>
                    <a:lumOff val="40000"/>
                  </a:schemeClr>
                </a:solidFill>
                <a:effectLst/>
                <a:latin typeface="Roboto" panose="02000000000000000000" pitchFamily="2" charset="0"/>
              </a:rPr>
              <a:t>To conclude, we have constructed a relatively accurate data analysis to determine the genre of a given TV show and movie. Processing and narrowing down the features of the Netflix Dataset by identifying the top ten countries with top </a:t>
            </a:r>
            <a:r>
              <a:rPr lang="en-US" sz="2400" dirty="0">
                <a:solidFill>
                  <a:schemeClr val="accent4">
                    <a:lumMod val="60000"/>
                    <a:lumOff val="40000"/>
                  </a:schemeClr>
                </a:solidFill>
                <a:latin typeface="Roboto" panose="02000000000000000000" pitchFamily="2" charset="0"/>
              </a:rPr>
              <a:t>ten</a:t>
            </a:r>
            <a:r>
              <a:rPr lang="en-US" sz="2400" i="0" dirty="0">
                <a:solidFill>
                  <a:schemeClr val="accent4">
                    <a:lumMod val="60000"/>
                    <a:lumOff val="40000"/>
                  </a:schemeClr>
                </a:solidFill>
                <a:effectLst/>
                <a:latin typeface="Roboto" panose="02000000000000000000" pitchFamily="2" charset="0"/>
              </a:rPr>
              <a:t> genres the audience watch and feeding this data to </a:t>
            </a:r>
            <a:r>
              <a:rPr lang="en-US" sz="2400" dirty="0">
                <a:solidFill>
                  <a:schemeClr val="accent4">
                    <a:lumMod val="60000"/>
                    <a:lumOff val="40000"/>
                  </a:schemeClr>
                </a:solidFill>
                <a:latin typeface="Roboto" panose="02000000000000000000" pitchFamily="2" charset="0"/>
              </a:rPr>
              <a:t>fi</a:t>
            </a:r>
            <a:r>
              <a:rPr lang="en-US" sz="2400" i="0" dirty="0">
                <a:solidFill>
                  <a:schemeClr val="accent4">
                    <a:lumMod val="60000"/>
                    <a:lumOff val="40000"/>
                  </a:schemeClr>
                </a:solidFill>
                <a:effectLst/>
                <a:latin typeface="Roboto" panose="02000000000000000000" pitchFamily="2" charset="0"/>
              </a:rPr>
              <a:t>gure out the trend over the years, we were able to identify which actors/actresses by which directors were popular in each country. Steps such as expanding the dataset and feature set and using logistic regression might have the potential to improve upon on results in the future.</a:t>
            </a:r>
          </a:p>
          <a:p>
            <a:pPr marL="342900" indent="-342900" algn="l">
              <a:buFont typeface="Arial" panose="020B0604020202020204" pitchFamily="34" charset="0"/>
              <a:buChar char="•"/>
            </a:pPr>
            <a:r>
              <a:rPr lang="en-US" sz="2400" i="0" dirty="0">
                <a:solidFill>
                  <a:schemeClr val="accent4">
                    <a:lumMod val="60000"/>
                    <a:lumOff val="40000"/>
                  </a:schemeClr>
                </a:solidFill>
                <a:effectLst/>
                <a:latin typeface="Roboto" panose="02000000000000000000" pitchFamily="2" charset="0"/>
              </a:rPr>
              <a:t>Focus on global content: Our analysis shows that users are interested in content from a wide variety of countries, and that international titles make up a significant portion of Netflix's library. To appeal to a global audience, Netflix should continue to prioritize acquiring and producing content from a diverse range of countries and cultures.</a:t>
            </a:r>
          </a:p>
        </p:txBody>
      </p:sp>
      <p:grpSp>
        <p:nvGrpSpPr>
          <p:cNvPr id="12" name="Grupo 68">
            <a:extLst>
              <a:ext uri="{FF2B5EF4-FFF2-40B4-BE49-F238E27FC236}">
                <a16:creationId xmlns:a16="http://schemas.microsoft.com/office/drawing/2014/main" id="{FE029172-D2A5-9202-0DC9-3BB147DA2BD0}"/>
              </a:ext>
            </a:extLst>
          </p:cNvPr>
          <p:cNvGrpSpPr/>
          <p:nvPr/>
        </p:nvGrpSpPr>
        <p:grpSpPr>
          <a:xfrm>
            <a:off x="237167" y="140537"/>
            <a:ext cx="419732" cy="747851"/>
            <a:chOff x="4333460" y="1249016"/>
            <a:chExt cx="3219131" cy="4359973"/>
          </a:xfrm>
        </p:grpSpPr>
        <p:sp>
          <p:nvSpPr>
            <p:cNvPr id="13" name="Rectangle 1">
              <a:extLst>
                <a:ext uri="{FF2B5EF4-FFF2-40B4-BE49-F238E27FC236}">
                  <a16:creationId xmlns:a16="http://schemas.microsoft.com/office/drawing/2014/main" id="{6CE19016-E730-2EB4-63C6-799607D34B76}"/>
                </a:ext>
              </a:extLst>
            </p:cNvPr>
            <p:cNvSpPr/>
            <p:nvPr/>
          </p:nvSpPr>
          <p:spPr>
            <a:xfrm>
              <a:off x="4333460" y="1249018"/>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2">
              <a:extLst>
                <a:ext uri="{FF2B5EF4-FFF2-40B4-BE49-F238E27FC236}">
                  <a16:creationId xmlns:a16="http://schemas.microsoft.com/office/drawing/2014/main" id="{EEA50932-58D1-0468-AE22-61EC720AFD85}"/>
                </a:ext>
              </a:extLst>
            </p:cNvPr>
            <p:cNvSpPr/>
            <p:nvPr/>
          </p:nvSpPr>
          <p:spPr>
            <a:xfrm>
              <a:off x="6549120" y="1249016"/>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arallelogram 3">
              <a:extLst>
                <a:ext uri="{FF2B5EF4-FFF2-40B4-BE49-F238E27FC236}">
                  <a16:creationId xmlns:a16="http://schemas.microsoft.com/office/drawing/2014/main" id="{9A44F48E-8D7E-416D-80D3-86028DFF19B0}"/>
                </a:ext>
              </a:extLst>
            </p:cNvPr>
            <p:cNvSpPr/>
            <p:nvPr/>
          </p:nvSpPr>
          <p:spPr>
            <a:xfrm flipH="1">
              <a:off x="4333460" y="1249022"/>
              <a:ext cx="3219131" cy="4359967"/>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 name="TextBox 21">
            <a:extLst>
              <a:ext uri="{FF2B5EF4-FFF2-40B4-BE49-F238E27FC236}">
                <a16:creationId xmlns:a16="http://schemas.microsoft.com/office/drawing/2014/main" id="{ED3EB6C3-A080-CC98-1A84-49B33F5A149F}"/>
              </a:ext>
            </a:extLst>
          </p:cNvPr>
          <p:cNvSpPr txBox="1"/>
          <p:nvPr/>
        </p:nvSpPr>
        <p:spPr>
          <a:xfrm>
            <a:off x="4451960" y="205013"/>
            <a:ext cx="3288080" cy="646331"/>
          </a:xfrm>
          <a:prstGeom prst="rect">
            <a:avLst/>
          </a:prstGeom>
          <a:noFill/>
        </p:spPr>
        <p:txBody>
          <a:bodyPr wrap="none" rtlCol="0">
            <a:spAutoFit/>
          </a:bodyPr>
          <a:lstStyle/>
          <a:p>
            <a:r>
              <a:rPr lang="en-US" sz="3600" b="1" dirty="0">
                <a:solidFill>
                  <a:srgbClr val="FF0000"/>
                </a:solidFill>
                <a:latin typeface="Helvetica" panose="020B0604020202020204" pitchFamily="34" charset="0"/>
                <a:cs typeface="Helvetica" panose="020B0604020202020204" pitchFamily="34" charset="0"/>
              </a:rPr>
              <a:t>CONCLUSION</a:t>
            </a:r>
          </a:p>
        </p:txBody>
      </p:sp>
    </p:spTree>
    <p:extLst>
      <p:ext uri="{BB962C8B-B14F-4D97-AF65-F5344CB8AC3E}">
        <p14:creationId xmlns:p14="http://schemas.microsoft.com/office/powerpoint/2010/main" val="255752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2805191" y="2477758"/>
            <a:ext cx="6554709" cy="1586242"/>
          </a:xfrm>
          <a:prstGeom prst="rect">
            <a:avLst/>
          </a:prstGeom>
          <a:noFill/>
        </p:spPr>
        <p:txBody>
          <a:bodyPr wrap="square" rtlCol="0">
            <a:prstTxWarp prst="textDeflateBottom">
              <a:avLst>
                <a:gd name="adj" fmla="val 75749"/>
              </a:avLst>
            </a:prstTxWarp>
            <a:spAutoFit/>
            <a:scene3d>
              <a:camera prst="obliqueBottomRight"/>
              <a:lightRig rig="threePt" dir="t"/>
            </a:scene3d>
          </a:bodyPr>
          <a:lstStyle/>
          <a:p>
            <a:pPr algn="ctr"/>
            <a:r>
              <a:rPr lang="en-US" sz="8800" dirty="0">
                <a:solidFill>
                  <a:srgbClr val="FF0000"/>
                </a:solidFill>
                <a:latin typeface="Bebas Neue" panose="020B0606020202050201" pitchFamily="34" charset="0"/>
              </a:rPr>
              <a:t>Thank You</a:t>
            </a:r>
          </a:p>
        </p:txBody>
      </p:sp>
    </p:spTree>
    <p:extLst>
      <p:ext uri="{BB962C8B-B14F-4D97-AF65-F5344CB8AC3E}">
        <p14:creationId xmlns:p14="http://schemas.microsoft.com/office/powerpoint/2010/main" val="1415496600"/>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100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0">
            <a:extLst>
              <a:ext uri="{FF2B5EF4-FFF2-40B4-BE49-F238E27FC236}">
                <a16:creationId xmlns:a16="http://schemas.microsoft.com/office/drawing/2014/main" id="{482C3691-D9BF-6DE8-735D-59A912FDAA61}"/>
              </a:ext>
            </a:extLst>
          </p:cNvPr>
          <p:cNvSpPr txBox="1"/>
          <p:nvPr/>
        </p:nvSpPr>
        <p:spPr>
          <a:xfrm>
            <a:off x="1524000" y="993912"/>
            <a:ext cx="9144000" cy="2435088"/>
          </a:xfrm>
          <a:prstGeom prst="rect">
            <a:avLst/>
          </a:prstGeom>
          <a:noFill/>
        </p:spPr>
        <p:txBody>
          <a:bodyPr wrap="square" rtlCol="0">
            <a:prstTxWarp prst="textDeflateBottom">
              <a:avLst>
                <a:gd name="adj" fmla="val 75749"/>
              </a:avLst>
            </a:prstTxWarp>
            <a:spAutoFit/>
            <a:scene3d>
              <a:camera prst="obliqueBottomRight"/>
              <a:lightRig rig="threePt" dir="t"/>
            </a:scene3d>
          </a:bodyPr>
          <a:lstStyle/>
          <a:p>
            <a:pPr algn="ctr"/>
            <a:r>
              <a:rPr lang="en-US" sz="16600" dirty="0">
                <a:solidFill>
                  <a:srgbClr val="FF0000"/>
                </a:solidFill>
                <a:latin typeface="Bebas Neue" panose="020B0606020202050201" pitchFamily="34" charset="0"/>
              </a:rPr>
              <a:t>NETFLIX</a:t>
            </a:r>
          </a:p>
        </p:txBody>
      </p:sp>
      <p:sp>
        <p:nvSpPr>
          <p:cNvPr id="3" name="TextBox 2">
            <a:extLst>
              <a:ext uri="{FF2B5EF4-FFF2-40B4-BE49-F238E27FC236}">
                <a16:creationId xmlns:a16="http://schemas.microsoft.com/office/drawing/2014/main" id="{7FDA34FD-B5FB-4430-2DC5-755AC216AAD8}"/>
              </a:ext>
            </a:extLst>
          </p:cNvPr>
          <p:cNvSpPr txBox="1"/>
          <p:nvPr/>
        </p:nvSpPr>
        <p:spPr>
          <a:xfrm>
            <a:off x="1464366" y="4280452"/>
            <a:ext cx="9263269" cy="923330"/>
          </a:xfrm>
          <a:prstGeom prst="rect">
            <a:avLst/>
          </a:prstGeom>
          <a:noFill/>
        </p:spPr>
        <p:txBody>
          <a:bodyPr wrap="square" rtlCol="0">
            <a:spAutoFit/>
          </a:bodyPr>
          <a:lstStyle/>
          <a:p>
            <a:pPr algn="ctr"/>
            <a:r>
              <a:rPr lang="en-US" sz="5400" dirty="0">
                <a:solidFill>
                  <a:srgbClr val="FF0000"/>
                </a:solidFill>
              </a:rPr>
              <a:t>Data Exploration and Analysis</a:t>
            </a:r>
          </a:p>
        </p:txBody>
      </p:sp>
    </p:spTree>
    <p:extLst>
      <p:ext uri="{BB962C8B-B14F-4D97-AF65-F5344CB8AC3E}">
        <p14:creationId xmlns:p14="http://schemas.microsoft.com/office/powerpoint/2010/main" val="3121467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lack Background">
            <a:extLst>
              <a:ext uri="{FF2B5EF4-FFF2-40B4-BE49-F238E27FC236}">
                <a16:creationId xmlns:a16="http://schemas.microsoft.com/office/drawing/2014/main" id="{309159DD-AF08-D34A-7233-CB361D71B908}"/>
              </a:ext>
            </a:extLst>
          </p:cNvPr>
          <p:cNvSpPr/>
          <p:nvPr/>
        </p:nvSpPr>
        <p:spPr>
          <a:xfrm>
            <a:off x="0" y="27296"/>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Netflix smileu profile icon&quot; by Norbert-Sloth | Redbubble">
            <a:extLst>
              <a:ext uri="{FF2B5EF4-FFF2-40B4-BE49-F238E27FC236}">
                <a16:creationId xmlns:a16="http://schemas.microsoft.com/office/drawing/2014/main" id="{4FE9630B-BBE9-CFD1-35F1-90E40E89167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914330" y="2115542"/>
            <a:ext cx="1885134" cy="166579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Netflix | Netflix, Tv shows online, Netflix movies">
            <a:extLst>
              <a:ext uri="{FF2B5EF4-FFF2-40B4-BE49-F238E27FC236}">
                <a16:creationId xmlns:a16="http://schemas.microsoft.com/office/drawing/2014/main" id="{7C5A3FD7-FB5C-F6BA-D6FE-1CBDC284C5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4536" y="2124250"/>
            <a:ext cx="1885134" cy="16657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File:Netflix-avatar.png - Wikimedia Commons">
            <a:extLst>
              <a:ext uri="{FF2B5EF4-FFF2-40B4-BE49-F238E27FC236}">
                <a16:creationId xmlns:a16="http://schemas.microsoft.com/office/drawing/2014/main" id="{6557A1EC-B32E-445A-88A3-1CE5E8AF54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42" b="42"/>
          <a:stretch>
            <a:fillRect/>
          </a:stretch>
        </p:blipFill>
        <p:spPr bwMode="auto">
          <a:xfrm>
            <a:off x="5246845" y="2111188"/>
            <a:ext cx="1885134" cy="16657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Netflix User Icon">
            <a:extLst>
              <a:ext uri="{FF2B5EF4-FFF2-40B4-BE49-F238E27FC236}">
                <a16:creationId xmlns:a16="http://schemas.microsoft.com/office/drawing/2014/main" id="{7AC71953-F0FD-886E-F4B2-B5162B80E3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42" r="42"/>
          <a:stretch>
            <a:fillRect/>
          </a:stretch>
        </p:blipFill>
        <p:spPr bwMode="auto">
          <a:xfrm>
            <a:off x="7437051" y="2119896"/>
            <a:ext cx="1885134" cy="16657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netflix smiley (@netflixsmiley) / Twitter">
            <a:extLst>
              <a:ext uri="{FF2B5EF4-FFF2-40B4-BE49-F238E27FC236}">
                <a16:creationId xmlns:a16="http://schemas.microsoft.com/office/drawing/2014/main" id="{D1BD11D6-4656-3F7B-0958-6F1E4A06BE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42" r="42"/>
          <a:stretch>
            <a:fillRect/>
          </a:stretch>
        </p:blipFill>
        <p:spPr bwMode="auto">
          <a:xfrm>
            <a:off x="9666217" y="2115542"/>
            <a:ext cx="1885134" cy="16657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3">
            <a:extLst>
              <a:ext uri="{FF2B5EF4-FFF2-40B4-BE49-F238E27FC236}">
                <a16:creationId xmlns:a16="http://schemas.microsoft.com/office/drawing/2014/main" id="{8CE4C5E7-6E39-6368-42D7-172149B18092}"/>
              </a:ext>
            </a:extLst>
          </p:cNvPr>
          <p:cNvSpPr txBox="1"/>
          <p:nvPr/>
        </p:nvSpPr>
        <p:spPr>
          <a:xfrm>
            <a:off x="3828679" y="1133971"/>
            <a:ext cx="5050500" cy="731520"/>
          </a:xfrm>
          <a:prstGeom prst="rect">
            <a:avLst/>
          </a:prstGeom>
          <a:noFill/>
        </p:spPr>
        <p:txBody>
          <a:bodyPr wrap="square" lIns="0" tIns="0" rIns="0" bIns="0" rtlCol="0" anchor="ctr" anchorCtr="0">
            <a:noAutofit/>
          </a:bodyPr>
          <a:lstStyle/>
          <a:p>
            <a:pPr algn="ctr"/>
            <a:r>
              <a:rPr lang="en-US" sz="3600" b="1" dirty="0">
                <a:latin typeface="Helvetica" pitchFamily="34" charset="0"/>
                <a:cs typeface="Helvetica" pitchFamily="34" charset="0"/>
              </a:rPr>
              <a:t>Presenters Name</a:t>
            </a:r>
            <a:endParaRPr lang="en-US" sz="3600" dirty="0">
              <a:latin typeface="Helvetica" pitchFamily="34" charset="0"/>
              <a:cs typeface="Helvetica" pitchFamily="34" charset="0"/>
            </a:endParaRPr>
          </a:p>
        </p:txBody>
      </p:sp>
      <p:sp>
        <p:nvSpPr>
          <p:cNvPr id="9" name="Member 1 Name">
            <a:extLst>
              <a:ext uri="{FF2B5EF4-FFF2-40B4-BE49-F238E27FC236}">
                <a16:creationId xmlns:a16="http://schemas.microsoft.com/office/drawing/2014/main" id="{44C48491-A89A-952B-7C5D-DADFAB0BBE80}"/>
              </a:ext>
            </a:extLst>
          </p:cNvPr>
          <p:cNvSpPr txBox="1"/>
          <p:nvPr/>
        </p:nvSpPr>
        <p:spPr>
          <a:xfrm>
            <a:off x="1041136" y="3905098"/>
            <a:ext cx="1536192" cy="262653"/>
          </a:xfrm>
          <a:prstGeom prst="rect">
            <a:avLst/>
          </a:prstGeom>
          <a:noFill/>
        </p:spPr>
        <p:txBody>
          <a:bodyPr wrap="square" lIns="0" tIns="0" rIns="0" bIns="0" rtlCol="0" anchor="t" anchorCtr="0">
            <a:noAutofit/>
          </a:bodyPr>
          <a:lstStyle/>
          <a:p>
            <a:pPr algn="ctr"/>
            <a:r>
              <a:rPr lang="en-US" sz="1600" dirty="0">
                <a:solidFill>
                  <a:schemeClr val="tx1">
                    <a:lumMod val="50000"/>
                    <a:lumOff val="50000"/>
                  </a:schemeClr>
                </a:solidFill>
                <a:latin typeface="Helvetica" pitchFamily="34" charset="0"/>
                <a:cs typeface="Helvetica" pitchFamily="34" charset="0"/>
              </a:rPr>
              <a:t>Madhuri </a:t>
            </a:r>
          </a:p>
        </p:txBody>
      </p:sp>
      <p:sp>
        <p:nvSpPr>
          <p:cNvPr id="10" name="Member 2 Name">
            <a:extLst>
              <a:ext uri="{FF2B5EF4-FFF2-40B4-BE49-F238E27FC236}">
                <a16:creationId xmlns:a16="http://schemas.microsoft.com/office/drawing/2014/main" id="{32D77B6A-91C2-C73B-29AF-9E4156CD417D}"/>
              </a:ext>
            </a:extLst>
          </p:cNvPr>
          <p:cNvSpPr txBox="1"/>
          <p:nvPr/>
        </p:nvSpPr>
        <p:spPr>
          <a:xfrm>
            <a:off x="2928111" y="3871727"/>
            <a:ext cx="1959882" cy="262653"/>
          </a:xfrm>
          <a:prstGeom prst="rect">
            <a:avLst/>
          </a:prstGeom>
          <a:noFill/>
        </p:spPr>
        <p:txBody>
          <a:bodyPr wrap="square" lIns="0" tIns="0" rIns="0" bIns="0" rtlCol="0" anchor="t" anchorCtr="0">
            <a:noAutofit/>
          </a:bodyPr>
          <a:lstStyle/>
          <a:p>
            <a:pPr algn="ctr"/>
            <a:r>
              <a:rPr lang="en-US" sz="1600" dirty="0">
                <a:solidFill>
                  <a:schemeClr val="tx1">
                    <a:lumMod val="50000"/>
                    <a:lumOff val="50000"/>
                  </a:schemeClr>
                </a:solidFill>
                <a:latin typeface="Helvetica" pitchFamily="34" charset="0"/>
                <a:cs typeface="Helvetica" pitchFamily="34" charset="0"/>
              </a:rPr>
              <a:t>Mahek</a:t>
            </a:r>
          </a:p>
        </p:txBody>
      </p:sp>
      <p:sp>
        <p:nvSpPr>
          <p:cNvPr id="11" name="Member 3 Name">
            <a:extLst>
              <a:ext uri="{FF2B5EF4-FFF2-40B4-BE49-F238E27FC236}">
                <a16:creationId xmlns:a16="http://schemas.microsoft.com/office/drawing/2014/main" id="{9B6FCDC6-208B-C237-5AD6-986A1F456221}"/>
              </a:ext>
            </a:extLst>
          </p:cNvPr>
          <p:cNvSpPr txBox="1"/>
          <p:nvPr/>
        </p:nvSpPr>
        <p:spPr>
          <a:xfrm>
            <a:off x="5273847" y="3853268"/>
            <a:ext cx="1536192" cy="365760"/>
          </a:xfrm>
          <a:prstGeom prst="rect">
            <a:avLst/>
          </a:prstGeom>
          <a:noFill/>
        </p:spPr>
        <p:txBody>
          <a:bodyPr wrap="square" lIns="0" tIns="0" rIns="0" bIns="0" rtlCol="0" anchor="t" anchorCtr="0">
            <a:noAutofit/>
          </a:bodyPr>
          <a:lstStyle/>
          <a:p>
            <a:pPr algn="ctr"/>
            <a:r>
              <a:rPr lang="en-US" sz="1600" dirty="0">
                <a:solidFill>
                  <a:schemeClr val="tx1">
                    <a:lumMod val="50000"/>
                    <a:lumOff val="50000"/>
                  </a:schemeClr>
                </a:solidFill>
                <a:latin typeface="Helvetica" pitchFamily="34" charset="0"/>
                <a:cs typeface="Helvetica" pitchFamily="34" charset="0"/>
              </a:rPr>
              <a:t>Nitish Varma</a:t>
            </a:r>
          </a:p>
        </p:txBody>
      </p:sp>
      <p:sp>
        <p:nvSpPr>
          <p:cNvPr id="12" name="Member 4 Name">
            <a:extLst>
              <a:ext uri="{FF2B5EF4-FFF2-40B4-BE49-F238E27FC236}">
                <a16:creationId xmlns:a16="http://schemas.microsoft.com/office/drawing/2014/main" id="{9F71D0A6-94B7-4A91-5D9C-C0B20E14BB4B}"/>
              </a:ext>
            </a:extLst>
          </p:cNvPr>
          <p:cNvSpPr txBox="1"/>
          <p:nvPr/>
        </p:nvSpPr>
        <p:spPr>
          <a:xfrm>
            <a:off x="7554990" y="3879979"/>
            <a:ext cx="1536192" cy="365760"/>
          </a:xfrm>
          <a:prstGeom prst="rect">
            <a:avLst/>
          </a:prstGeom>
          <a:noFill/>
        </p:spPr>
        <p:txBody>
          <a:bodyPr wrap="square" lIns="0" tIns="0" rIns="0" bIns="0" rtlCol="0" anchor="t" anchorCtr="0">
            <a:noAutofit/>
          </a:bodyPr>
          <a:lstStyle/>
          <a:p>
            <a:pPr algn="ctr"/>
            <a:r>
              <a:rPr lang="en-US" sz="1600" dirty="0">
                <a:solidFill>
                  <a:schemeClr val="tx1">
                    <a:lumMod val="50000"/>
                    <a:lumOff val="50000"/>
                  </a:schemeClr>
                </a:solidFill>
                <a:latin typeface="Helvetica" pitchFamily="34" charset="0"/>
                <a:cs typeface="Helvetica" pitchFamily="34" charset="0"/>
              </a:rPr>
              <a:t>Nitish Ram</a:t>
            </a:r>
          </a:p>
        </p:txBody>
      </p:sp>
      <p:sp>
        <p:nvSpPr>
          <p:cNvPr id="13" name="Member 5 Name">
            <a:extLst>
              <a:ext uri="{FF2B5EF4-FFF2-40B4-BE49-F238E27FC236}">
                <a16:creationId xmlns:a16="http://schemas.microsoft.com/office/drawing/2014/main" id="{81BD28B8-B3A4-9505-E2F5-EC9335C6C6D5}"/>
              </a:ext>
            </a:extLst>
          </p:cNvPr>
          <p:cNvSpPr txBox="1"/>
          <p:nvPr/>
        </p:nvSpPr>
        <p:spPr>
          <a:xfrm>
            <a:off x="9836133" y="3905994"/>
            <a:ext cx="1536192" cy="384683"/>
          </a:xfrm>
          <a:prstGeom prst="rect">
            <a:avLst/>
          </a:prstGeom>
          <a:noFill/>
        </p:spPr>
        <p:txBody>
          <a:bodyPr wrap="square" lIns="0" tIns="0" rIns="0" bIns="0" rtlCol="0" anchor="t" anchorCtr="0">
            <a:noAutofit/>
          </a:bodyPr>
          <a:lstStyle/>
          <a:p>
            <a:pPr algn="ctr"/>
            <a:r>
              <a:rPr lang="en-US" sz="1600" dirty="0">
                <a:solidFill>
                  <a:schemeClr val="tx1">
                    <a:lumMod val="50000"/>
                    <a:lumOff val="50000"/>
                  </a:schemeClr>
                </a:solidFill>
                <a:latin typeface="Helvetica" pitchFamily="34" charset="0"/>
                <a:cs typeface="Helvetica" pitchFamily="34" charset="0"/>
              </a:rPr>
              <a:t>Nitish Kumar</a:t>
            </a:r>
          </a:p>
        </p:txBody>
      </p:sp>
      <p:sp>
        <p:nvSpPr>
          <p:cNvPr id="14" name="CuadroTexto 18">
            <a:extLst>
              <a:ext uri="{FF2B5EF4-FFF2-40B4-BE49-F238E27FC236}">
                <a16:creationId xmlns:a16="http://schemas.microsoft.com/office/drawing/2014/main" id="{4FC53B32-7396-3CE5-217C-E368BFEC4B51}"/>
              </a:ext>
            </a:extLst>
          </p:cNvPr>
          <p:cNvSpPr txBox="1"/>
          <p:nvPr/>
        </p:nvSpPr>
        <p:spPr>
          <a:xfrm>
            <a:off x="5345554" y="476601"/>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algn="ctr"/>
            <a:r>
              <a:rPr lang="en-US" sz="1600" dirty="0">
                <a:solidFill>
                  <a:srgbClr val="FF0000"/>
                </a:solidFill>
                <a:latin typeface="Bebas Neue" panose="020B0606020202050201" pitchFamily="34" charset="0"/>
              </a:rPr>
              <a:t>Group 3</a:t>
            </a:r>
          </a:p>
        </p:txBody>
      </p:sp>
      <p:pic>
        <p:nvPicPr>
          <p:cNvPr id="15" name="Picture 10" descr="netflix smiley (@netflixsmiley) / Twitter">
            <a:extLst>
              <a:ext uri="{FF2B5EF4-FFF2-40B4-BE49-F238E27FC236}">
                <a16:creationId xmlns:a16="http://schemas.microsoft.com/office/drawing/2014/main" id="{ADF00D2E-A816-A3A7-CBF3-FF9F8CCB13FF}"/>
              </a:ext>
            </a:extLst>
          </p:cNvPr>
          <p:cNvPicPr>
            <a:picLocks noChangeAspect="1" noChangeArrowheads="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Lst>
          </a:blip>
          <a:srcRect l="42" r="42"/>
          <a:stretch>
            <a:fillRect/>
          </a:stretch>
        </p:blipFill>
        <p:spPr bwMode="auto">
          <a:xfrm>
            <a:off x="3012031" y="4525479"/>
            <a:ext cx="1885134" cy="166579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Netflix | Netflix, Tv shows online, Netflix movies">
            <a:extLst>
              <a:ext uri="{FF2B5EF4-FFF2-40B4-BE49-F238E27FC236}">
                <a16:creationId xmlns:a16="http://schemas.microsoft.com/office/drawing/2014/main" id="{0509282A-2086-78C0-DC90-62B3E907BAF8}"/>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195672" y="4525479"/>
            <a:ext cx="1885134" cy="166579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File:Netflix-avatar.png - Wikimedia Commons">
            <a:extLst>
              <a:ext uri="{FF2B5EF4-FFF2-40B4-BE49-F238E27FC236}">
                <a16:creationId xmlns:a16="http://schemas.microsoft.com/office/drawing/2014/main" id="{EF7C86F9-78F4-E850-0070-02187839F9E3}"/>
              </a:ext>
            </a:extLst>
          </p:cNvPr>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rcRect t="42" b="42"/>
          <a:stretch>
            <a:fillRect/>
          </a:stretch>
        </p:blipFill>
        <p:spPr bwMode="auto">
          <a:xfrm>
            <a:off x="7294835" y="4525479"/>
            <a:ext cx="1885134" cy="1665799"/>
          </a:xfrm>
          <a:prstGeom prst="rect">
            <a:avLst/>
          </a:prstGeom>
          <a:noFill/>
          <a:extLst>
            <a:ext uri="{909E8E84-426E-40DD-AFC4-6F175D3DCCD1}">
              <a14:hiddenFill xmlns:a14="http://schemas.microsoft.com/office/drawing/2010/main">
                <a:solidFill>
                  <a:srgbClr val="FFFFFF"/>
                </a:solidFill>
              </a14:hiddenFill>
            </a:ext>
          </a:extLst>
        </p:spPr>
      </p:pic>
      <p:sp>
        <p:nvSpPr>
          <p:cNvPr id="18" name="Member 1 Name">
            <a:extLst>
              <a:ext uri="{FF2B5EF4-FFF2-40B4-BE49-F238E27FC236}">
                <a16:creationId xmlns:a16="http://schemas.microsoft.com/office/drawing/2014/main" id="{8404BA1B-F9C1-786A-3E42-B67076A53E83}"/>
              </a:ext>
            </a:extLst>
          </p:cNvPr>
          <p:cNvSpPr txBox="1"/>
          <p:nvPr/>
        </p:nvSpPr>
        <p:spPr>
          <a:xfrm>
            <a:off x="3012031" y="6212500"/>
            <a:ext cx="1536192" cy="262653"/>
          </a:xfrm>
          <a:prstGeom prst="rect">
            <a:avLst/>
          </a:prstGeom>
          <a:noFill/>
        </p:spPr>
        <p:txBody>
          <a:bodyPr wrap="square" lIns="0" tIns="0" rIns="0" bIns="0" rtlCol="0" anchor="t" anchorCtr="0">
            <a:noAutofit/>
          </a:bodyPr>
          <a:lstStyle/>
          <a:p>
            <a:pPr algn="ctr"/>
            <a:r>
              <a:rPr lang="en-US" sz="1600" dirty="0">
                <a:solidFill>
                  <a:schemeClr val="tx1">
                    <a:lumMod val="50000"/>
                    <a:lumOff val="50000"/>
                  </a:schemeClr>
                </a:solidFill>
                <a:latin typeface="Helvetica" pitchFamily="34" charset="0"/>
                <a:cs typeface="Helvetica" pitchFamily="34" charset="0"/>
              </a:rPr>
              <a:t>Umaer</a:t>
            </a:r>
          </a:p>
        </p:txBody>
      </p:sp>
      <p:sp>
        <p:nvSpPr>
          <p:cNvPr id="19" name="Member 2 Name">
            <a:extLst>
              <a:ext uri="{FF2B5EF4-FFF2-40B4-BE49-F238E27FC236}">
                <a16:creationId xmlns:a16="http://schemas.microsoft.com/office/drawing/2014/main" id="{C2029609-C138-8C81-59D9-907527996A2B}"/>
              </a:ext>
            </a:extLst>
          </p:cNvPr>
          <p:cNvSpPr txBox="1"/>
          <p:nvPr/>
        </p:nvSpPr>
        <p:spPr>
          <a:xfrm>
            <a:off x="4974560" y="6258902"/>
            <a:ext cx="1959882" cy="382270"/>
          </a:xfrm>
          <a:prstGeom prst="rect">
            <a:avLst/>
          </a:prstGeom>
          <a:noFill/>
        </p:spPr>
        <p:txBody>
          <a:bodyPr wrap="square" lIns="0" tIns="0" rIns="0" bIns="0" rtlCol="0" anchor="t" anchorCtr="0">
            <a:noAutofit/>
          </a:bodyPr>
          <a:lstStyle/>
          <a:p>
            <a:pPr algn="ctr"/>
            <a:r>
              <a:rPr lang="en-US" sz="1600" dirty="0">
                <a:solidFill>
                  <a:schemeClr val="tx1">
                    <a:lumMod val="50000"/>
                    <a:lumOff val="50000"/>
                  </a:schemeClr>
                </a:solidFill>
                <a:latin typeface="Helvetica" pitchFamily="34" charset="0"/>
                <a:cs typeface="Helvetica" pitchFamily="34" charset="0"/>
              </a:rPr>
              <a:t>Mahima</a:t>
            </a:r>
          </a:p>
        </p:txBody>
      </p:sp>
      <p:sp>
        <p:nvSpPr>
          <p:cNvPr id="20" name="Member 3 Name">
            <a:extLst>
              <a:ext uri="{FF2B5EF4-FFF2-40B4-BE49-F238E27FC236}">
                <a16:creationId xmlns:a16="http://schemas.microsoft.com/office/drawing/2014/main" id="{EB7DE210-B9AC-8906-8275-E8A3DE32F576}"/>
              </a:ext>
            </a:extLst>
          </p:cNvPr>
          <p:cNvSpPr txBox="1"/>
          <p:nvPr/>
        </p:nvSpPr>
        <p:spPr>
          <a:xfrm>
            <a:off x="7443255" y="6212500"/>
            <a:ext cx="1536192" cy="365760"/>
          </a:xfrm>
          <a:prstGeom prst="rect">
            <a:avLst/>
          </a:prstGeom>
          <a:noFill/>
        </p:spPr>
        <p:txBody>
          <a:bodyPr wrap="square" lIns="0" tIns="0" rIns="0" bIns="0" rtlCol="0" anchor="t" anchorCtr="0">
            <a:noAutofit/>
          </a:bodyPr>
          <a:lstStyle/>
          <a:p>
            <a:pPr algn="ctr"/>
            <a:r>
              <a:rPr lang="en-US" sz="1600" dirty="0">
                <a:solidFill>
                  <a:schemeClr val="tx1">
                    <a:lumMod val="50000"/>
                    <a:lumOff val="50000"/>
                  </a:schemeClr>
                </a:solidFill>
                <a:latin typeface="Helvetica" pitchFamily="34" charset="0"/>
                <a:cs typeface="Helvetica" pitchFamily="34" charset="0"/>
              </a:rPr>
              <a:t>Sai </a:t>
            </a:r>
          </a:p>
        </p:txBody>
      </p:sp>
      <p:grpSp>
        <p:nvGrpSpPr>
          <p:cNvPr id="22" name="Grupo 68">
            <a:extLst>
              <a:ext uri="{FF2B5EF4-FFF2-40B4-BE49-F238E27FC236}">
                <a16:creationId xmlns:a16="http://schemas.microsoft.com/office/drawing/2014/main" id="{B64E0CB7-DB25-20F2-9B0E-A07C425BA309}"/>
              </a:ext>
            </a:extLst>
          </p:cNvPr>
          <p:cNvGrpSpPr/>
          <p:nvPr/>
        </p:nvGrpSpPr>
        <p:grpSpPr>
          <a:xfrm>
            <a:off x="237167" y="140537"/>
            <a:ext cx="419732" cy="747851"/>
            <a:chOff x="4333460" y="1249016"/>
            <a:chExt cx="3219131" cy="4359973"/>
          </a:xfrm>
        </p:grpSpPr>
        <p:sp>
          <p:nvSpPr>
            <p:cNvPr id="23" name="Rectangle 1">
              <a:extLst>
                <a:ext uri="{FF2B5EF4-FFF2-40B4-BE49-F238E27FC236}">
                  <a16:creationId xmlns:a16="http://schemas.microsoft.com/office/drawing/2014/main" id="{1B9557D0-D9D0-3E36-0CD8-FE358D57BA5F}"/>
                </a:ext>
              </a:extLst>
            </p:cNvPr>
            <p:cNvSpPr/>
            <p:nvPr/>
          </p:nvSpPr>
          <p:spPr>
            <a:xfrm>
              <a:off x="4333460" y="1249018"/>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
              <a:extLst>
                <a:ext uri="{FF2B5EF4-FFF2-40B4-BE49-F238E27FC236}">
                  <a16:creationId xmlns:a16="http://schemas.microsoft.com/office/drawing/2014/main" id="{8D90A1DA-C085-5F38-C2E4-D7D7651FD204}"/>
                </a:ext>
              </a:extLst>
            </p:cNvPr>
            <p:cNvSpPr/>
            <p:nvPr/>
          </p:nvSpPr>
          <p:spPr>
            <a:xfrm>
              <a:off x="6549120" y="1249016"/>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arallelogram 3">
              <a:extLst>
                <a:ext uri="{FF2B5EF4-FFF2-40B4-BE49-F238E27FC236}">
                  <a16:creationId xmlns:a16="http://schemas.microsoft.com/office/drawing/2014/main" id="{4B8740ED-69BF-E11B-C9B5-9CFA08F56DF8}"/>
                </a:ext>
              </a:extLst>
            </p:cNvPr>
            <p:cNvSpPr/>
            <p:nvPr/>
          </p:nvSpPr>
          <p:spPr>
            <a:xfrm flipH="1">
              <a:off x="4333460" y="1249022"/>
              <a:ext cx="3219131" cy="4359967"/>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08836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750"/>
                                        <p:tgtEl>
                                          <p:spTgt spid="8"/>
                                        </p:tgtEl>
                                      </p:cBhvr>
                                    </p:animEffect>
                                    <p:anim calcmode="lin" valueType="num">
                                      <p:cBhvr>
                                        <p:cTn id="12" dur="750" fill="hold"/>
                                        <p:tgtEl>
                                          <p:spTgt spid="8"/>
                                        </p:tgtEl>
                                        <p:attrNameLst>
                                          <p:attrName>ppt_x</p:attrName>
                                        </p:attrNameLst>
                                      </p:cBhvr>
                                      <p:tavLst>
                                        <p:tav tm="0">
                                          <p:val>
                                            <p:strVal val="#ppt_x"/>
                                          </p:val>
                                        </p:tav>
                                        <p:tav tm="100000">
                                          <p:val>
                                            <p:strVal val="#ppt_x"/>
                                          </p:val>
                                        </p:tav>
                                      </p:tavLst>
                                    </p:anim>
                                    <p:anim calcmode="lin" valueType="num">
                                      <p:cBhvr>
                                        <p:cTn id="13" dur="750" fill="hold"/>
                                        <p:tgtEl>
                                          <p:spTgt spid="8"/>
                                        </p:tgtEl>
                                        <p:attrNameLst>
                                          <p:attrName>ppt_y</p:attrName>
                                        </p:attrNameLst>
                                      </p:cBhvr>
                                      <p:tavLst>
                                        <p:tav tm="0">
                                          <p:val>
                                            <p:strVal val="#ppt_y+.1"/>
                                          </p:val>
                                        </p:tav>
                                        <p:tav tm="100000">
                                          <p:val>
                                            <p:strVal val="#ppt_y"/>
                                          </p:val>
                                        </p:tav>
                                      </p:tavLst>
                                    </p:anim>
                                  </p:childTnLst>
                                </p:cTn>
                              </p:par>
                            </p:childTnLst>
                          </p:cTn>
                        </p:par>
                        <p:par>
                          <p:cTn id="14" fill="hold">
                            <p:stCondLst>
                              <p:cond delay="1250"/>
                            </p:stCondLst>
                            <p:childTnLst>
                              <p:par>
                                <p:cTn id="15" presetID="42"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25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25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00"/>
                                        <p:tgtEl>
                                          <p:spTgt spid="6"/>
                                        </p:tgtEl>
                                      </p:cBhvr>
                                    </p:animEffect>
                                    <p:anim calcmode="lin" valueType="num">
                                      <p:cBhvr>
                                        <p:cTn id="33" dur="1000" fill="hold"/>
                                        <p:tgtEl>
                                          <p:spTgt spid="6"/>
                                        </p:tgtEl>
                                        <p:attrNameLst>
                                          <p:attrName>ppt_x</p:attrName>
                                        </p:attrNameLst>
                                      </p:cBhvr>
                                      <p:tavLst>
                                        <p:tav tm="0">
                                          <p:val>
                                            <p:strVal val="#ppt_x"/>
                                          </p:val>
                                        </p:tav>
                                        <p:tav tm="100000">
                                          <p:val>
                                            <p:strVal val="#ppt_x"/>
                                          </p:val>
                                        </p:tav>
                                      </p:tavLst>
                                    </p:anim>
                                    <p:anim calcmode="lin" valueType="num">
                                      <p:cBhvr>
                                        <p:cTn id="34" dur="1000" fill="hold"/>
                                        <p:tgtEl>
                                          <p:spTgt spid="6"/>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25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10" presetClass="entr" presetSubtype="0" fill="hold" grpId="0" nodeType="withEffect">
                                  <p:stCondLst>
                                    <p:cond delay="100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750"/>
                                        <p:tgtEl>
                                          <p:spTgt spid="9"/>
                                        </p:tgtEl>
                                      </p:cBhvr>
                                    </p:animEffect>
                                  </p:childTnLst>
                                </p:cTn>
                              </p:par>
                              <p:par>
                                <p:cTn id="43" presetID="10" presetClass="entr" presetSubtype="0" fill="hold" grpId="0" nodeType="withEffect">
                                  <p:stCondLst>
                                    <p:cond delay="125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750"/>
                                        <p:tgtEl>
                                          <p:spTgt spid="10"/>
                                        </p:tgtEl>
                                      </p:cBhvr>
                                    </p:animEffect>
                                  </p:childTnLst>
                                </p:cTn>
                              </p:par>
                              <p:par>
                                <p:cTn id="46" presetID="10" presetClass="entr" presetSubtype="0" fill="hold" grpId="0" nodeType="withEffect">
                                  <p:stCondLst>
                                    <p:cond delay="150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750"/>
                                        <p:tgtEl>
                                          <p:spTgt spid="11"/>
                                        </p:tgtEl>
                                      </p:cBhvr>
                                    </p:animEffect>
                                  </p:childTnLst>
                                </p:cTn>
                              </p:par>
                              <p:par>
                                <p:cTn id="49" presetID="10" presetClass="entr" presetSubtype="0" fill="hold" grpId="0" nodeType="withEffect">
                                  <p:stCondLst>
                                    <p:cond delay="175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750"/>
                                        <p:tgtEl>
                                          <p:spTgt spid="12"/>
                                        </p:tgtEl>
                                      </p:cBhvr>
                                    </p:animEffect>
                                  </p:childTnLst>
                                </p:cTn>
                              </p:par>
                              <p:par>
                                <p:cTn id="52" presetID="10" presetClass="entr" presetSubtype="0" fill="hold" grpId="0" nodeType="withEffect">
                                  <p:stCondLst>
                                    <p:cond delay="150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750"/>
                                        <p:tgtEl>
                                          <p:spTgt spid="13"/>
                                        </p:tgtEl>
                                      </p:cBhvr>
                                    </p:animEffect>
                                  </p:childTnLst>
                                </p:cTn>
                              </p:par>
                            </p:childTnLst>
                          </p:cTn>
                        </p:par>
                        <p:par>
                          <p:cTn id="55" fill="hold">
                            <p:stCondLst>
                              <p:cond delay="3750"/>
                            </p:stCondLst>
                            <p:childTnLst>
                              <p:par>
                                <p:cTn id="56" presetID="1" presetClass="entr" presetSubtype="0" fill="hold" nodeType="afterEffect">
                                  <p:stCondLst>
                                    <p:cond delay="0"/>
                                  </p:stCondLst>
                                  <p:childTnLst>
                                    <p:set>
                                      <p:cBhvr>
                                        <p:cTn id="57" dur="1" fill="hold">
                                          <p:stCondLst>
                                            <p:cond delay="999"/>
                                          </p:stCondLst>
                                        </p:cTn>
                                        <p:tgtEl>
                                          <p:spTgt spid="15"/>
                                        </p:tgtEl>
                                        <p:attrNameLst>
                                          <p:attrName>style.visibility</p:attrName>
                                        </p:attrNameLst>
                                      </p:cBhvr>
                                      <p:to>
                                        <p:strVal val="visible"/>
                                      </p:to>
                                    </p:set>
                                  </p:childTnLst>
                                </p:cTn>
                              </p:par>
                              <p:par>
                                <p:cTn id="58" presetID="1" presetClass="entr" presetSubtype="0" fill="hold" nodeType="withEffect">
                                  <p:stCondLst>
                                    <p:cond delay="1500"/>
                                  </p:stCondLst>
                                  <p:childTnLst>
                                    <p:set>
                                      <p:cBhvr>
                                        <p:cTn id="59" dur="1" fill="hold">
                                          <p:stCondLst>
                                            <p:cond delay="999"/>
                                          </p:stCondLst>
                                        </p:cTn>
                                        <p:tgtEl>
                                          <p:spTgt spid="16"/>
                                        </p:tgtEl>
                                        <p:attrNameLst>
                                          <p:attrName>style.visibility</p:attrName>
                                        </p:attrNameLst>
                                      </p:cBhvr>
                                      <p:to>
                                        <p:strVal val="visible"/>
                                      </p:to>
                                    </p:set>
                                  </p:childTnLst>
                                </p:cTn>
                              </p:par>
                              <p:par>
                                <p:cTn id="60" presetID="1" presetClass="entr" presetSubtype="0" fill="hold" nodeType="withEffect">
                                  <p:stCondLst>
                                    <p:cond delay="1500"/>
                                  </p:stCondLst>
                                  <p:childTnLst>
                                    <p:set>
                                      <p:cBhvr>
                                        <p:cTn id="61" dur="1" fill="hold">
                                          <p:stCondLst>
                                            <p:cond delay="999"/>
                                          </p:stCondLst>
                                        </p:cTn>
                                        <p:tgtEl>
                                          <p:spTgt spid="17"/>
                                        </p:tgtEl>
                                        <p:attrNameLst>
                                          <p:attrName>style.visibility</p:attrName>
                                        </p:attrNameLst>
                                      </p:cBhvr>
                                      <p:to>
                                        <p:strVal val="visible"/>
                                      </p:to>
                                    </p:set>
                                  </p:childTnLst>
                                </p:cTn>
                              </p:par>
                              <p:par>
                                <p:cTn id="62" presetID="1" presetClass="entr" presetSubtype="0" fill="hold" grpId="0" nodeType="withEffect">
                                  <p:stCondLst>
                                    <p:cond delay="1750"/>
                                  </p:stCondLst>
                                  <p:childTnLst>
                                    <p:set>
                                      <p:cBhvr>
                                        <p:cTn id="63" dur="1" fill="hold">
                                          <p:stCondLst>
                                            <p:cond delay="999"/>
                                          </p:stCondLst>
                                        </p:cTn>
                                        <p:tgtEl>
                                          <p:spTgt spid="18"/>
                                        </p:tgtEl>
                                        <p:attrNameLst>
                                          <p:attrName>style.visibility</p:attrName>
                                        </p:attrNameLst>
                                      </p:cBhvr>
                                      <p:to>
                                        <p:strVal val="visible"/>
                                      </p:to>
                                    </p:set>
                                  </p:childTnLst>
                                </p:cTn>
                              </p:par>
                              <p:par>
                                <p:cTn id="64" presetID="1" presetClass="entr" presetSubtype="0" fill="hold" grpId="0" nodeType="withEffect">
                                  <p:stCondLst>
                                    <p:cond delay="2000"/>
                                  </p:stCondLst>
                                  <p:childTnLst>
                                    <p:set>
                                      <p:cBhvr>
                                        <p:cTn id="65" dur="1" fill="hold">
                                          <p:stCondLst>
                                            <p:cond delay="999"/>
                                          </p:stCondLst>
                                        </p:cTn>
                                        <p:tgtEl>
                                          <p:spTgt spid="19"/>
                                        </p:tgtEl>
                                        <p:attrNameLst>
                                          <p:attrName>style.visibility</p:attrName>
                                        </p:attrNameLst>
                                      </p:cBhvr>
                                      <p:to>
                                        <p:strVal val="visible"/>
                                      </p:to>
                                    </p:set>
                                  </p:childTnLst>
                                </p:cTn>
                              </p:par>
                              <p:par>
                                <p:cTn id="66" presetID="1" presetClass="entr" presetSubtype="0" fill="hold" grpId="0" nodeType="withEffect">
                                  <p:stCondLst>
                                    <p:cond delay="2000"/>
                                  </p:stCondLst>
                                  <p:childTnLst>
                                    <p:set>
                                      <p:cBhvr>
                                        <p:cTn id="67" dur="1" fill="hold">
                                          <p:stCondLst>
                                            <p:cond delay="999"/>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4" grpId="0"/>
      <p:bldP spid="18" grpId="0"/>
      <p:bldP spid="19" grpId="0"/>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9">
            <a:extLst>
              <a:ext uri="{FF2B5EF4-FFF2-40B4-BE49-F238E27FC236}">
                <a16:creationId xmlns:a16="http://schemas.microsoft.com/office/drawing/2014/main" id="{7C34AA1A-2AA0-4F33-9003-37259AB66C1A}"/>
              </a:ext>
            </a:extLst>
          </p:cNvPr>
          <p:cNvSpPr txBox="1"/>
          <p:nvPr/>
        </p:nvSpPr>
        <p:spPr>
          <a:xfrm>
            <a:off x="4107253" y="193056"/>
            <a:ext cx="3724096" cy="646331"/>
          </a:xfrm>
          <a:prstGeom prst="rect">
            <a:avLst/>
          </a:prstGeom>
          <a:noFill/>
        </p:spPr>
        <p:txBody>
          <a:bodyPr wrap="none" rtlCol="0">
            <a:spAutoFit/>
          </a:bodyPr>
          <a:lstStyle/>
          <a:p>
            <a:r>
              <a:rPr lang="en-IN" sz="3600" b="1" dirty="0">
                <a:latin typeface="Helvetica" pitchFamily="34" charset="0"/>
                <a:cs typeface="Helvetica" pitchFamily="34" charset="0"/>
              </a:rPr>
              <a:t>INTRODUCTION</a:t>
            </a:r>
          </a:p>
        </p:txBody>
      </p:sp>
      <p:sp>
        <p:nvSpPr>
          <p:cNvPr id="24" name="TextBox 20">
            <a:extLst>
              <a:ext uri="{FF2B5EF4-FFF2-40B4-BE49-F238E27FC236}">
                <a16:creationId xmlns:a16="http://schemas.microsoft.com/office/drawing/2014/main" id="{4E8D1F40-9D7D-4D13-AF27-2F69F82A5763}"/>
              </a:ext>
            </a:extLst>
          </p:cNvPr>
          <p:cNvSpPr txBox="1"/>
          <p:nvPr/>
        </p:nvSpPr>
        <p:spPr>
          <a:xfrm>
            <a:off x="973526" y="839387"/>
            <a:ext cx="10046324" cy="2223109"/>
          </a:xfrm>
          <a:prstGeom prst="rect">
            <a:avLst/>
          </a:prstGeom>
          <a:noFill/>
        </p:spPr>
        <p:txBody>
          <a:bodyPr wrap="square" rtlCol="0">
            <a:spAutoFit/>
          </a:bodyPr>
          <a:lstStyle/>
          <a:p>
            <a:pPr>
              <a:lnSpc>
                <a:spcPct val="130000"/>
              </a:lnSpc>
            </a:pPr>
            <a:r>
              <a:rPr lang="en-US" b="0" i="0" dirty="0">
                <a:effectLst/>
                <a:latin typeface="Roboto" panose="020B0604020202020204" pitchFamily="2" charset="0"/>
              </a:rPr>
              <a:t>Netflix is a subscription-based streaming service that offers a wide variety of TV shows, movies, documentaries, and other video content to its users. It was founded in 1997 as a DVD-by-mail rental service and has since evolved into one of the most popular streaming services worldwide. Netflix allows users to watch content on a wide range of devices, including smartphones, tablets, smart TVs, and gaming consoles, and offers personalized recommendations based on users' viewing history.</a:t>
            </a:r>
            <a:endParaRPr lang="en-IN" sz="4800" b="1" dirty="0">
              <a:latin typeface="Inter Light" panose="02000403000000020004" pitchFamily="50" charset="0"/>
              <a:ea typeface="Inter Light" panose="02000403000000020004" pitchFamily="50" charset="0"/>
              <a:cs typeface="Inter Light" panose="02000403000000020004" pitchFamily="50" charset="0"/>
            </a:endParaRPr>
          </a:p>
        </p:txBody>
      </p:sp>
      <p:sp>
        <p:nvSpPr>
          <p:cNvPr id="25" name="TextBox 21">
            <a:extLst>
              <a:ext uri="{FF2B5EF4-FFF2-40B4-BE49-F238E27FC236}">
                <a16:creationId xmlns:a16="http://schemas.microsoft.com/office/drawing/2014/main" id="{24938009-178B-4C1C-810D-6E9BDE4A3472}"/>
              </a:ext>
            </a:extLst>
          </p:cNvPr>
          <p:cNvSpPr txBox="1"/>
          <p:nvPr/>
        </p:nvSpPr>
        <p:spPr>
          <a:xfrm>
            <a:off x="937302" y="2965651"/>
            <a:ext cx="10046323" cy="1577227"/>
          </a:xfrm>
          <a:prstGeom prst="rect">
            <a:avLst/>
          </a:prstGeom>
          <a:noFill/>
        </p:spPr>
        <p:txBody>
          <a:bodyPr wrap="square" rtlCol="0">
            <a:spAutoFit/>
          </a:bodyPr>
          <a:lstStyle/>
          <a:p>
            <a:pPr>
              <a:lnSpc>
                <a:spcPct val="130000"/>
              </a:lnSpc>
            </a:pPr>
            <a:r>
              <a:rPr lang="en-US" b="0" i="0" dirty="0">
                <a:effectLst/>
                <a:latin typeface="Roboto" panose="02000000000000000000" pitchFamily="2" charset="0"/>
              </a:rPr>
              <a:t>In recent years, Netflix has invested heavily in producing original content, including TV shows and movies, in order to attract and retain subscribers. Netflix's success has disrupted the traditional TV and film industry and has changed the way people consume and enjoy video content.</a:t>
            </a:r>
            <a:endParaRPr lang="en-IN" sz="4800" b="1" dirty="0">
              <a:latin typeface="Inter Light" panose="02000403000000020004" pitchFamily="50" charset="0"/>
            </a:endParaRPr>
          </a:p>
          <a:p>
            <a:pPr>
              <a:lnSpc>
                <a:spcPct val="130000"/>
              </a:lnSpc>
            </a:pPr>
            <a:r>
              <a:rPr lang="en-IN" sz="2200" b="1" dirty="0">
                <a:latin typeface="Inter Light" panose="02000403000000020004" pitchFamily="50" charset="0"/>
              </a:rPr>
              <a:t>Due  to these steps taken by Netflix , A huge amount of Data is being generated </a:t>
            </a:r>
          </a:p>
        </p:txBody>
      </p:sp>
      <p:grpSp>
        <p:nvGrpSpPr>
          <p:cNvPr id="27" name="Grupo 26"/>
          <p:cNvGrpSpPr/>
          <p:nvPr/>
        </p:nvGrpSpPr>
        <p:grpSpPr>
          <a:xfrm>
            <a:off x="10454005" y="276634"/>
            <a:ext cx="1370708" cy="372563"/>
            <a:chOff x="10406955" y="294187"/>
            <a:chExt cx="1370708" cy="372563"/>
          </a:xfrm>
        </p:grpSpPr>
        <p:pic>
          <p:nvPicPr>
            <p:cNvPr id="28" name="Picture 2" descr="Netflix smileu profile icon&quot; by Norbert-Sloth | Redbubble"/>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9" name="Triángulo isósceles 28"/>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31"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32" name="Elipse 31"/>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sp>
        <p:nvSpPr>
          <p:cNvPr id="40" name="CuadroTexto 39"/>
          <p:cNvSpPr txBox="1"/>
          <p:nvPr/>
        </p:nvSpPr>
        <p:spPr>
          <a:xfrm>
            <a:off x="2651316" y="2587323"/>
            <a:ext cx="1455937" cy="369332"/>
          </a:xfrm>
          <a:prstGeom prst="rect">
            <a:avLst/>
          </a:prstGeom>
          <a:noFill/>
        </p:spPr>
        <p:txBody>
          <a:bodyPr wrap="square" rtlCol="0">
            <a:spAutoFit/>
          </a:bodyPr>
          <a:lstStyle/>
          <a:p>
            <a:r>
              <a:rPr lang="en-US" dirty="0">
                <a:solidFill>
                  <a:schemeClr val="bg1"/>
                </a:solidFill>
              </a:rPr>
              <a:t>2022</a:t>
            </a:r>
          </a:p>
        </p:txBody>
      </p:sp>
      <p:grpSp>
        <p:nvGrpSpPr>
          <p:cNvPr id="48" name="Grupo 47"/>
          <p:cNvGrpSpPr/>
          <p:nvPr/>
        </p:nvGrpSpPr>
        <p:grpSpPr>
          <a:xfrm>
            <a:off x="10596320" y="6434884"/>
            <a:ext cx="1595680" cy="314608"/>
            <a:chOff x="10227078" y="6161101"/>
            <a:chExt cx="1595680" cy="314608"/>
          </a:xfrm>
        </p:grpSpPr>
        <p:sp>
          <p:nvSpPr>
            <p:cNvPr id="43" name="Rectángulo redondeado 42"/>
            <p:cNvSpPr/>
            <p:nvPr/>
          </p:nvSpPr>
          <p:spPr>
            <a:xfrm>
              <a:off x="10227078" y="6161101"/>
              <a:ext cx="1393794" cy="29296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    </a:t>
              </a:r>
              <a:endParaRPr lang="en-US" sz="1600" b="1" dirty="0">
                <a:solidFill>
                  <a:schemeClr val="tx1"/>
                </a:solidFill>
                <a:latin typeface="Helvetica" panose="020B0604020202020204" pitchFamily="34" charset="0"/>
                <a:cs typeface="Helvetica" panose="020B0604020202020204" pitchFamily="34" charset="0"/>
              </a:endParaRPr>
            </a:p>
          </p:txBody>
        </p:sp>
        <p:sp>
          <p:nvSpPr>
            <p:cNvPr id="46" name="Freeform 7"/>
            <p:cNvSpPr>
              <a:spLocks/>
            </p:cNvSpPr>
            <p:nvPr/>
          </p:nvSpPr>
          <p:spPr bwMode="auto">
            <a:xfrm>
              <a:off x="11060747" y="6254411"/>
              <a:ext cx="123485" cy="180985"/>
            </a:xfrm>
            <a:custGeom>
              <a:avLst/>
              <a:gdLst>
                <a:gd name="T0" fmla="*/ 0 w 131"/>
                <a:gd name="T1" fmla="*/ 0 h 192"/>
                <a:gd name="T2" fmla="*/ 131 w 131"/>
                <a:gd name="T3" fmla="*/ 96 h 192"/>
                <a:gd name="T4" fmla="*/ 0 w 131"/>
                <a:gd name="T5" fmla="*/ 192 h 192"/>
                <a:gd name="T6" fmla="*/ 0 w 131"/>
                <a:gd name="T7" fmla="*/ 0 h 192"/>
              </a:gdLst>
              <a:ahLst/>
              <a:cxnLst>
                <a:cxn ang="0">
                  <a:pos x="T0" y="T1"/>
                </a:cxn>
                <a:cxn ang="0">
                  <a:pos x="T2" y="T3"/>
                </a:cxn>
                <a:cxn ang="0">
                  <a:pos x="T4" y="T5"/>
                </a:cxn>
                <a:cxn ang="0">
                  <a:pos x="T6" y="T7"/>
                </a:cxn>
              </a:cxnLst>
              <a:rect l="0" t="0" r="r" b="b"/>
              <a:pathLst>
                <a:path w="131" h="192">
                  <a:moveTo>
                    <a:pt x="0" y="0"/>
                  </a:moveTo>
                  <a:lnTo>
                    <a:pt x="131" y="96"/>
                  </a:lnTo>
                  <a:lnTo>
                    <a:pt x="0" y="192"/>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CuadroTexto 46"/>
            <p:cNvSpPr txBox="1"/>
            <p:nvPr/>
          </p:nvSpPr>
          <p:spPr>
            <a:xfrm>
              <a:off x="11178233" y="6214099"/>
              <a:ext cx="644525" cy="261610"/>
            </a:xfrm>
            <a:prstGeom prst="rect">
              <a:avLst/>
            </a:prstGeom>
            <a:noFill/>
          </p:spPr>
          <p:txBody>
            <a:bodyPr wrap="square" rtlCol="0">
              <a:spAutoFit/>
            </a:bodyPr>
            <a:lstStyle/>
            <a:p>
              <a:r>
                <a:rPr lang="en-US" sz="1050" b="1" dirty="0">
                  <a:latin typeface="Helvetica" panose="020B0604020202020204" pitchFamily="34" charset="0"/>
                  <a:cs typeface="Helvetica" panose="020B0604020202020204" pitchFamily="34" charset="0"/>
                </a:rPr>
                <a:t>Skip</a:t>
              </a:r>
            </a:p>
          </p:txBody>
        </p:sp>
      </p:grpSp>
      <p:pic>
        <p:nvPicPr>
          <p:cNvPr id="4" name="Picture 3">
            <a:extLst>
              <a:ext uri="{FF2B5EF4-FFF2-40B4-BE49-F238E27FC236}">
                <a16:creationId xmlns:a16="http://schemas.microsoft.com/office/drawing/2014/main" id="{4AFAB5D9-0526-AEB8-8153-2BD69CA10FC5}"/>
              </a:ext>
            </a:extLst>
          </p:cNvPr>
          <p:cNvPicPr>
            <a:picLocks noChangeAspect="1"/>
          </p:cNvPicPr>
          <p:nvPr/>
        </p:nvPicPr>
        <p:blipFill>
          <a:blip r:embed="rId3"/>
          <a:stretch>
            <a:fillRect/>
          </a:stretch>
        </p:blipFill>
        <p:spPr>
          <a:xfrm>
            <a:off x="581319" y="4704590"/>
            <a:ext cx="11029363" cy="1783291"/>
          </a:xfrm>
          <a:prstGeom prst="rect">
            <a:avLst/>
          </a:prstGeom>
        </p:spPr>
      </p:pic>
      <p:grpSp>
        <p:nvGrpSpPr>
          <p:cNvPr id="5" name="Grupo 68">
            <a:extLst>
              <a:ext uri="{FF2B5EF4-FFF2-40B4-BE49-F238E27FC236}">
                <a16:creationId xmlns:a16="http://schemas.microsoft.com/office/drawing/2014/main" id="{7EDB1FCA-9FF2-FC83-7E8C-46E4E8788F7E}"/>
              </a:ext>
            </a:extLst>
          </p:cNvPr>
          <p:cNvGrpSpPr/>
          <p:nvPr/>
        </p:nvGrpSpPr>
        <p:grpSpPr>
          <a:xfrm>
            <a:off x="237167" y="140537"/>
            <a:ext cx="419732" cy="747851"/>
            <a:chOff x="4333460" y="1249016"/>
            <a:chExt cx="3219131" cy="4359973"/>
          </a:xfrm>
        </p:grpSpPr>
        <p:sp>
          <p:nvSpPr>
            <p:cNvPr id="6" name="Rectangle 1">
              <a:extLst>
                <a:ext uri="{FF2B5EF4-FFF2-40B4-BE49-F238E27FC236}">
                  <a16:creationId xmlns:a16="http://schemas.microsoft.com/office/drawing/2014/main" id="{C4C68A7E-9DC8-0229-9D33-6881ADE71C0C}"/>
                </a:ext>
              </a:extLst>
            </p:cNvPr>
            <p:cNvSpPr/>
            <p:nvPr/>
          </p:nvSpPr>
          <p:spPr>
            <a:xfrm>
              <a:off x="4333460" y="1249018"/>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2">
              <a:extLst>
                <a:ext uri="{FF2B5EF4-FFF2-40B4-BE49-F238E27FC236}">
                  <a16:creationId xmlns:a16="http://schemas.microsoft.com/office/drawing/2014/main" id="{9D87609C-657C-D555-6EED-99E06FAF6AC4}"/>
                </a:ext>
              </a:extLst>
            </p:cNvPr>
            <p:cNvSpPr/>
            <p:nvPr/>
          </p:nvSpPr>
          <p:spPr>
            <a:xfrm>
              <a:off x="6549120" y="1249016"/>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3">
              <a:extLst>
                <a:ext uri="{FF2B5EF4-FFF2-40B4-BE49-F238E27FC236}">
                  <a16:creationId xmlns:a16="http://schemas.microsoft.com/office/drawing/2014/main" id="{7D76A2C1-A00C-72C1-08E0-3FB5ACD4798B}"/>
                </a:ext>
              </a:extLst>
            </p:cNvPr>
            <p:cNvSpPr/>
            <p:nvPr/>
          </p:nvSpPr>
          <p:spPr>
            <a:xfrm flipH="1">
              <a:off x="4333460" y="1249022"/>
              <a:ext cx="3219131" cy="4359967"/>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261950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0DF17A8D-64F2-9D1D-DFD7-9403641C1C7D}"/>
              </a:ext>
            </a:extLst>
          </p:cNvPr>
          <p:cNvSpPr txBox="1"/>
          <p:nvPr/>
        </p:nvSpPr>
        <p:spPr>
          <a:xfrm>
            <a:off x="510990" y="1423614"/>
            <a:ext cx="7603200" cy="731520"/>
          </a:xfrm>
          <a:prstGeom prst="rect">
            <a:avLst/>
          </a:prstGeom>
          <a:noFill/>
        </p:spPr>
        <p:txBody>
          <a:bodyPr wrap="square" lIns="0" tIns="0" rIns="0" bIns="0" rtlCol="0" anchor="ctr" anchorCtr="0">
            <a:noAutofit/>
          </a:bodyPr>
          <a:lstStyle/>
          <a:p>
            <a:r>
              <a:rPr lang="en-US" sz="3600" b="1" u="sng" dirty="0">
                <a:latin typeface="Bebas Neue" panose="020B0606020202050201" pitchFamily="34" charset="0"/>
                <a:cs typeface="Helvetica" pitchFamily="34" charset="0"/>
              </a:rPr>
              <a:t>Presentation topics</a:t>
            </a:r>
            <a:endParaRPr lang="en-US" sz="3600" u="sng" dirty="0">
              <a:latin typeface="Bebas Neue" panose="020B0606020202050201" pitchFamily="34" charset="0"/>
              <a:cs typeface="Helvetica" pitchFamily="34" charset="0"/>
            </a:endParaRPr>
          </a:p>
        </p:txBody>
      </p:sp>
      <p:sp>
        <p:nvSpPr>
          <p:cNvPr id="10" name="CuadroTexto 5">
            <a:extLst>
              <a:ext uri="{FF2B5EF4-FFF2-40B4-BE49-F238E27FC236}">
                <a16:creationId xmlns:a16="http://schemas.microsoft.com/office/drawing/2014/main" id="{21BEB51F-83CE-B5C5-0649-9757AAEC9D4D}"/>
              </a:ext>
            </a:extLst>
          </p:cNvPr>
          <p:cNvSpPr txBox="1"/>
          <p:nvPr/>
        </p:nvSpPr>
        <p:spPr>
          <a:xfrm>
            <a:off x="510990" y="2362793"/>
            <a:ext cx="10582181" cy="3539430"/>
          </a:xfrm>
          <a:prstGeom prst="rect">
            <a:avLst/>
          </a:prstGeom>
          <a:noFill/>
        </p:spPr>
        <p:txBody>
          <a:bodyPr wrap="square" rtlCol="0">
            <a:spAutoFit/>
          </a:bodyPr>
          <a:lstStyle/>
          <a:p>
            <a:r>
              <a:rPr lang="en-US" sz="2800" dirty="0">
                <a:ln w="38100">
                  <a:solidFill>
                    <a:srgbClr val="E6E6E6"/>
                  </a:solidFill>
                </a:ln>
                <a:noFill/>
                <a:latin typeface="Impact" panose="020B0806030902050204" pitchFamily="34" charset="0"/>
              </a:rPr>
              <a:t>1 	</a:t>
            </a:r>
            <a:r>
              <a:rPr lang="en-US" sz="2800" b="1" dirty="0">
                <a:latin typeface="Helvetica" pitchFamily="34" charset="0"/>
                <a:cs typeface="Helvetica" pitchFamily="34" charset="0"/>
              </a:rPr>
              <a:t>Understanding</a:t>
            </a:r>
            <a:r>
              <a:rPr lang="en-US" sz="2800" b="0" i="0" dirty="0">
                <a:effectLst/>
                <a:latin typeface="Bebas Neue" panose="020B0606020202050201" pitchFamily="34" charset="0"/>
              </a:rPr>
              <a:t> </a:t>
            </a:r>
            <a:r>
              <a:rPr lang="en-US" sz="2800" b="1" dirty="0">
                <a:latin typeface="Helvetica" pitchFamily="34" charset="0"/>
                <a:cs typeface="Helvetica" pitchFamily="34" charset="0"/>
              </a:rPr>
              <a:t>what content is available in different 	countries</a:t>
            </a:r>
          </a:p>
          <a:p>
            <a:r>
              <a:rPr lang="en-US" sz="2800" dirty="0">
                <a:ln w="38100">
                  <a:solidFill>
                    <a:srgbClr val="E6E6E6"/>
                  </a:solidFill>
                </a:ln>
                <a:noFill/>
                <a:latin typeface="Impact" panose="020B0806030902050204" pitchFamily="34" charset="0"/>
              </a:rPr>
              <a:t>2  	</a:t>
            </a:r>
            <a:r>
              <a:rPr lang="en-US" sz="2800" b="1" dirty="0">
                <a:latin typeface="Helvetica" pitchFamily="34" charset="0"/>
                <a:cs typeface="Helvetica" pitchFamily="34" charset="0"/>
              </a:rPr>
              <a:t>Identifying similar content by matching text-	based 	features</a:t>
            </a:r>
            <a:endParaRPr lang="en-US" sz="2800" dirty="0">
              <a:ln w="38100">
                <a:solidFill>
                  <a:srgbClr val="E6E6E6"/>
                </a:solidFill>
              </a:ln>
              <a:noFill/>
              <a:latin typeface="Impact" panose="020B0806030902050204" pitchFamily="34" charset="0"/>
            </a:endParaRPr>
          </a:p>
          <a:p>
            <a:r>
              <a:rPr lang="en-US" sz="2800" dirty="0">
                <a:ln w="38100">
                  <a:solidFill>
                    <a:srgbClr val="E6E6E6"/>
                  </a:solidFill>
                </a:ln>
                <a:noFill/>
                <a:latin typeface="Impact" panose="020B0806030902050204" pitchFamily="34" charset="0"/>
              </a:rPr>
              <a:t>3 	</a:t>
            </a:r>
            <a:r>
              <a:rPr lang="en-US" sz="2800" b="1" dirty="0">
                <a:latin typeface="Helvetica" pitchFamily="34" charset="0"/>
                <a:cs typeface="Helvetica" pitchFamily="34" charset="0"/>
              </a:rPr>
              <a:t>Network analysis of Actors / Directors and 	find interesting 	insight</a:t>
            </a:r>
          </a:p>
          <a:p>
            <a:r>
              <a:rPr lang="en-US" sz="2800" dirty="0">
                <a:ln w="38100">
                  <a:solidFill>
                    <a:srgbClr val="E6E6E6"/>
                  </a:solidFill>
                </a:ln>
                <a:noFill/>
                <a:latin typeface="Impact" panose="020B0806030902050204" pitchFamily="34" charset="0"/>
              </a:rPr>
              <a:t>4   	</a:t>
            </a:r>
            <a:r>
              <a:rPr lang="en-US" sz="2800" b="1" dirty="0">
                <a:latin typeface="Helvetica" pitchFamily="34" charset="0"/>
                <a:cs typeface="Helvetica" pitchFamily="34" charset="0"/>
              </a:rPr>
              <a:t>Does Netflix has more focus on TV Shows 	than movies in 	recent years.</a:t>
            </a:r>
          </a:p>
        </p:txBody>
      </p:sp>
      <p:grpSp>
        <p:nvGrpSpPr>
          <p:cNvPr id="11" name="Grupo 43">
            <a:extLst>
              <a:ext uri="{FF2B5EF4-FFF2-40B4-BE49-F238E27FC236}">
                <a16:creationId xmlns:a16="http://schemas.microsoft.com/office/drawing/2014/main" id="{993D226E-6FD3-07CE-5649-77A1E7663EC6}"/>
              </a:ext>
            </a:extLst>
          </p:cNvPr>
          <p:cNvGrpSpPr/>
          <p:nvPr/>
        </p:nvGrpSpPr>
        <p:grpSpPr>
          <a:xfrm>
            <a:off x="10406955" y="294187"/>
            <a:ext cx="1370708" cy="372563"/>
            <a:chOff x="10406955" y="294187"/>
            <a:chExt cx="1370708" cy="372563"/>
          </a:xfrm>
        </p:grpSpPr>
        <p:pic>
          <p:nvPicPr>
            <p:cNvPr id="12" name="Picture 2" descr="Netflix smileu profile icon&quot; by Norbert-Sloth | Redbubble">
              <a:extLst>
                <a:ext uri="{FF2B5EF4-FFF2-40B4-BE49-F238E27FC236}">
                  <a16:creationId xmlns:a16="http://schemas.microsoft.com/office/drawing/2014/main" id="{E4992161-7B72-3E1F-6979-3F60DDC7761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13" name="Triángulo isósceles 36">
              <a:extLst>
                <a:ext uri="{FF2B5EF4-FFF2-40B4-BE49-F238E27FC236}">
                  <a16:creationId xmlns:a16="http://schemas.microsoft.com/office/drawing/2014/main" id="{FCE5E724-2D56-8B0E-04F1-881559D53CAA}"/>
                </a:ext>
              </a:extLst>
            </p:cNvPr>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earch">
              <a:extLst>
                <a:ext uri="{FF2B5EF4-FFF2-40B4-BE49-F238E27FC236}">
                  <a16:creationId xmlns:a16="http://schemas.microsoft.com/office/drawing/2014/main" id="{99869D34-0214-CA0A-EBC9-11078D9C8653}"/>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15" name="Bell">
              <a:extLst>
                <a:ext uri="{FF2B5EF4-FFF2-40B4-BE49-F238E27FC236}">
                  <a16:creationId xmlns:a16="http://schemas.microsoft.com/office/drawing/2014/main" id="{695AF2D0-6045-9947-9ECD-7BDF7F3BE68B}"/>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16" name="Elipse 42">
              <a:extLst>
                <a:ext uri="{FF2B5EF4-FFF2-40B4-BE49-F238E27FC236}">
                  <a16:creationId xmlns:a16="http://schemas.microsoft.com/office/drawing/2014/main" id="{2854C1B6-3974-7761-7C63-2194F9532270}"/>
                </a:ext>
              </a:extLst>
            </p:cNvPr>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grpSp>
        <p:nvGrpSpPr>
          <p:cNvPr id="2" name="Grupo 68">
            <a:extLst>
              <a:ext uri="{FF2B5EF4-FFF2-40B4-BE49-F238E27FC236}">
                <a16:creationId xmlns:a16="http://schemas.microsoft.com/office/drawing/2014/main" id="{476687FA-AD53-840F-EC4A-BE39DFEB2B3D}"/>
              </a:ext>
            </a:extLst>
          </p:cNvPr>
          <p:cNvGrpSpPr/>
          <p:nvPr/>
        </p:nvGrpSpPr>
        <p:grpSpPr>
          <a:xfrm>
            <a:off x="237167" y="140537"/>
            <a:ext cx="419732" cy="747851"/>
            <a:chOff x="4333460" y="1249016"/>
            <a:chExt cx="3219131" cy="4359973"/>
          </a:xfrm>
        </p:grpSpPr>
        <p:sp>
          <p:nvSpPr>
            <p:cNvPr id="4" name="Rectangle 1">
              <a:extLst>
                <a:ext uri="{FF2B5EF4-FFF2-40B4-BE49-F238E27FC236}">
                  <a16:creationId xmlns:a16="http://schemas.microsoft.com/office/drawing/2014/main" id="{7C1D4F4D-F5F3-08A8-1838-C77B4EE43DF8}"/>
                </a:ext>
              </a:extLst>
            </p:cNvPr>
            <p:cNvSpPr/>
            <p:nvPr/>
          </p:nvSpPr>
          <p:spPr>
            <a:xfrm>
              <a:off x="4333460" y="1249018"/>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2">
              <a:extLst>
                <a:ext uri="{FF2B5EF4-FFF2-40B4-BE49-F238E27FC236}">
                  <a16:creationId xmlns:a16="http://schemas.microsoft.com/office/drawing/2014/main" id="{DB34245B-E845-1C76-F42A-55258EF0AA4C}"/>
                </a:ext>
              </a:extLst>
            </p:cNvPr>
            <p:cNvSpPr/>
            <p:nvPr/>
          </p:nvSpPr>
          <p:spPr>
            <a:xfrm>
              <a:off x="6549120" y="1249016"/>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3">
              <a:extLst>
                <a:ext uri="{FF2B5EF4-FFF2-40B4-BE49-F238E27FC236}">
                  <a16:creationId xmlns:a16="http://schemas.microsoft.com/office/drawing/2014/main" id="{8FFE5F19-A7D6-05C9-74BA-A5324156FD8B}"/>
                </a:ext>
              </a:extLst>
            </p:cNvPr>
            <p:cNvSpPr/>
            <p:nvPr/>
          </p:nvSpPr>
          <p:spPr>
            <a:xfrm flipH="1">
              <a:off x="4333460" y="1249022"/>
              <a:ext cx="3219131" cy="4359967"/>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11610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Flowchart: Document 12">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85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3">
            <a:extLst>
              <a:ext uri="{FF2B5EF4-FFF2-40B4-BE49-F238E27FC236}">
                <a16:creationId xmlns:a16="http://schemas.microsoft.com/office/drawing/2014/main" id="{0D50AE48-0247-0602-7337-67A5714E050D}"/>
              </a:ext>
            </a:extLst>
          </p:cNvPr>
          <p:cNvSpPr txBox="1"/>
          <p:nvPr/>
        </p:nvSpPr>
        <p:spPr>
          <a:xfrm>
            <a:off x="925604" y="171163"/>
            <a:ext cx="2960596" cy="1644385"/>
          </a:xfrm>
          <a:prstGeom prst="rect">
            <a:avLst/>
          </a:prstGeom>
        </p:spPr>
        <p:txBody>
          <a:bodyPr vert="horz" lIns="91440" tIns="45720" rIns="91440" bIns="45720" rtlCol="0" anchor="ctr" anchorCtr="0">
            <a:normAutofit/>
          </a:bodyPr>
          <a:lstStyle/>
          <a:p>
            <a:pPr defTabSz="914400">
              <a:lnSpc>
                <a:spcPct val="90000"/>
              </a:lnSpc>
              <a:spcBef>
                <a:spcPct val="0"/>
              </a:spcBef>
              <a:spcAft>
                <a:spcPts val="600"/>
              </a:spcAft>
            </a:pPr>
            <a:r>
              <a:rPr lang="en-US" sz="3200" b="1" kern="1200" dirty="0">
                <a:solidFill>
                  <a:srgbClr val="FFFFFF"/>
                </a:solidFill>
                <a:latin typeface="+mj-lt"/>
                <a:ea typeface="+mj-ea"/>
                <a:cs typeface="+mj-cs"/>
              </a:rPr>
              <a:t>Exploratory Data Analysis </a:t>
            </a:r>
          </a:p>
        </p:txBody>
      </p:sp>
      <p:pic>
        <p:nvPicPr>
          <p:cNvPr id="8" name="Picture 7" descr="Text&#10;&#10;Description automatically generated">
            <a:extLst>
              <a:ext uri="{FF2B5EF4-FFF2-40B4-BE49-F238E27FC236}">
                <a16:creationId xmlns:a16="http://schemas.microsoft.com/office/drawing/2014/main" id="{722BF96E-C5D9-C22D-FC64-ED5F63249DA0}"/>
              </a:ext>
            </a:extLst>
          </p:cNvPr>
          <p:cNvPicPr>
            <a:picLocks noChangeAspect="1"/>
          </p:cNvPicPr>
          <p:nvPr/>
        </p:nvPicPr>
        <p:blipFill>
          <a:blip r:embed="rId2"/>
          <a:stretch>
            <a:fillRect/>
          </a:stretch>
        </p:blipFill>
        <p:spPr>
          <a:xfrm>
            <a:off x="5681587" y="1209126"/>
            <a:ext cx="6149007" cy="5350702"/>
          </a:xfrm>
          <a:prstGeom prst="rect">
            <a:avLst/>
          </a:prstGeom>
        </p:spPr>
      </p:pic>
      <p:sp>
        <p:nvSpPr>
          <p:cNvPr id="9" name="TextBox 8">
            <a:extLst>
              <a:ext uri="{FF2B5EF4-FFF2-40B4-BE49-F238E27FC236}">
                <a16:creationId xmlns:a16="http://schemas.microsoft.com/office/drawing/2014/main" id="{6567BC7E-AF4D-F064-BD64-ABB966017C0A}"/>
              </a:ext>
            </a:extLst>
          </p:cNvPr>
          <p:cNvSpPr txBox="1"/>
          <p:nvPr/>
        </p:nvSpPr>
        <p:spPr>
          <a:xfrm>
            <a:off x="348662" y="3746423"/>
            <a:ext cx="4700416" cy="1815882"/>
          </a:xfrm>
          <a:prstGeom prst="rect">
            <a:avLst/>
          </a:prstGeom>
          <a:noFill/>
        </p:spPr>
        <p:txBody>
          <a:bodyPr wrap="square" rtlCol="0">
            <a:spAutoFit/>
          </a:bodyPr>
          <a:lstStyle/>
          <a:p>
            <a:r>
              <a:rPr lang="en-US" sz="2800" dirty="0">
                <a:latin typeface="Helvetica" panose="020B0604020202020204" pitchFamily="34" charset="0"/>
                <a:cs typeface="Helvetica" panose="020B0604020202020204" pitchFamily="34" charset="0"/>
              </a:rPr>
              <a:t>This are the python libraries we used for Loading , cleaning , manipulating and Visualizing the data .</a:t>
            </a:r>
          </a:p>
        </p:txBody>
      </p:sp>
      <p:grpSp>
        <p:nvGrpSpPr>
          <p:cNvPr id="12" name="Grupo 68">
            <a:extLst>
              <a:ext uri="{FF2B5EF4-FFF2-40B4-BE49-F238E27FC236}">
                <a16:creationId xmlns:a16="http://schemas.microsoft.com/office/drawing/2014/main" id="{64BDD9AE-EE33-8338-6A86-1262AC21CAB3}"/>
              </a:ext>
            </a:extLst>
          </p:cNvPr>
          <p:cNvGrpSpPr/>
          <p:nvPr/>
        </p:nvGrpSpPr>
        <p:grpSpPr>
          <a:xfrm>
            <a:off x="237167" y="140537"/>
            <a:ext cx="419732" cy="747851"/>
            <a:chOff x="4333460" y="1249016"/>
            <a:chExt cx="3219131" cy="4359973"/>
          </a:xfrm>
        </p:grpSpPr>
        <p:sp>
          <p:nvSpPr>
            <p:cNvPr id="13" name="Rectangle 1">
              <a:extLst>
                <a:ext uri="{FF2B5EF4-FFF2-40B4-BE49-F238E27FC236}">
                  <a16:creationId xmlns:a16="http://schemas.microsoft.com/office/drawing/2014/main" id="{CA129963-DE73-0882-88A7-9BF773FFB241}"/>
                </a:ext>
              </a:extLst>
            </p:cNvPr>
            <p:cNvSpPr/>
            <p:nvPr/>
          </p:nvSpPr>
          <p:spPr>
            <a:xfrm>
              <a:off x="4333460" y="1249018"/>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2">
              <a:extLst>
                <a:ext uri="{FF2B5EF4-FFF2-40B4-BE49-F238E27FC236}">
                  <a16:creationId xmlns:a16="http://schemas.microsoft.com/office/drawing/2014/main" id="{53099790-7B7F-2FF3-6754-3090F6237E5F}"/>
                </a:ext>
              </a:extLst>
            </p:cNvPr>
            <p:cNvSpPr/>
            <p:nvPr/>
          </p:nvSpPr>
          <p:spPr>
            <a:xfrm>
              <a:off x="6549120" y="1249016"/>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arallelogram 3">
              <a:extLst>
                <a:ext uri="{FF2B5EF4-FFF2-40B4-BE49-F238E27FC236}">
                  <a16:creationId xmlns:a16="http://schemas.microsoft.com/office/drawing/2014/main" id="{E607E035-1B4D-0091-2826-5F79FDF64ED5}"/>
                </a:ext>
              </a:extLst>
            </p:cNvPr>
            <p:cNvSpPr/>
            <p:nvPr/>
          </p:nvSpPr>
          <p:spPr>
            <a:xfrm flipH="1">
              <a:off x="4333460" y="1249022"/>
              <a:ext cx="3219131" cy="4359967"/>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upo 43">
            <a:extLst>
              <a:ext uri="{FF2B5EF4-FFF2-40B4-BE49-F238E27FC236}">
                <a16:creationId xmlns:a16="http://schemas.microsoft.com/office/drawing/2014/main" id="{651FE402-B2C3-FA6C-290A-A46EC524A1E8}"/>
              </a:ext>
            </a:extLst>
          </p:cNvPr>
          <p:cNvGrpSpPr/>
          <p:nvPr/>
        </p:nvGrpSpPr>
        <p:grpSpPr>
          <a:xfrm>
            <a:off x="10406955" y="294187"/>
            <a:ext cx="1370708" cy="372563"/>
            <a:chOff x="10406955" y="294187"/>
            <a:chExt cx="1370708" cy="372563"/>
          </a:xfrm>
        </p:grpSpPr>
        <p:pic>
          <p:nvPicPr>
            <p:cNvPr id="17" name="Picture 2" descr="Netflix smileu profile icon&quot; by Norbert-Sloth | Redbubble">
              <a:extLst>
                <a:ext uri="{FF2B5EF4-FFF2-40B4-BE49-F238E27FC236}">
                  <a16:creationId xmlns:a16="http://schemas.microsoft.com/office/drawing/2014/main" id="{22D321DC-34B2-5C98-DB6B-217F131E34B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18" name="Triángulo isósceles 36">
              <a:extLst>
                <a:ext uri="{FF2B5EF4-FFF2-40B4-BE49-F238E27FC236}">
                  <a16:creationId xmlns:a16="http://schemas.microsoft.com/office/drawing/2014/main" id="{BEB97481-9D8F-516E-0AA4-1238CD6B417F}"/>
                </a:ext>
              </a:extLst>
            </p:cNvPr>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earch">
              <a:extLst>
                <a:ext uri="{FF2B5EF4-FFF2-40B4-BE49-F238E27FC236}">
                  <a16:creationId xmlns:a16="http://schemas.microsoft.com/office/drawing/2014/main" id="{6C9C81B9-E883-2C2B-1C4E-7FC65B8A9C4A}"/>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20" name="Bell">
              <a:extLst>
                <a:ext uri="{FF2B5EF4-FFF2-40B4-BE49-F238E27FC236}">
                  <a16:creationId xmlns:a16="http://schemas.microsoft.com/office/drawing/2014/main" id="{53241477-824C-1A7F-BB2C-3027F7C05B80}"/>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21" name="Elipse 42">
              <a:extLst>
                <a:ext uri="{FF2B5EF4-FFF2-40B4-BE49-F238E27FC236}">
                  <a16:creationId xmlns:a16="http://schemas.microsoft.com/office/drawing/2014/main" id="{E79EEDA1-CC28-F12E-50E5-E87AF282D18C}"/>
                </a:ext>
              </a:extLst>
            </p:cNvPr>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spTree>
    <p:extLst>
      <p:ext uri="{BB962C8B-B14F-4D97-AF65-F5344CB8AC3E}">
        <p14:creationId xmlns:p14="http://schemas.microsoft.com/office/powerpoint/2010/main" val="1223915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Flowchart: Document 12">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85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3">
            <a:extLst>
              <a:ext uri="{FF2B5EF4-FFF2-40B4-BE49-F238E27FC236}">
                <a16:creationId xmlns:a16="http://schemas.microsoft.com/office/drawing/2014/main" id="{0D50AE48-0247-0602-7337-67A5714E050D}"/>
              </a:ext>
            </a:extLst>
          </p:cNvPr>
          <p:cNvSpPr txBox="1"/>
          <p:nvPr/>
        </p:nvSpPr>
        <p:spPr>
          <a:xfrm>
            <a:off x="925604" y="171163"/>
            <a:ext cx="2960596" cy="1644385"/>
          </a:xfrm>
          <a:prstGeom prst="rect">
            <a:avLst/>
          </a:prstGeom>
        </p:spPr>
        <p:txBody>
          <a:bodyPr vert="horz" lIns="91440" tIns="45720" rIns="91440" bIns="45720" rtlCol="0" anchor="ctr" anchorCtr="0">
            <a:normAutofit/>
          </a:bodyPr>
          <a:lstStyle/>
          <a:p>
            <a:pPr defTabSz="914400">
              <a:lnSpc>
                <a:spcPct val="90000"/>
              </a:lnSpc>
              <a:spcBef>
                <a:spcPct val="0"/>
              </a:spcBef>
              <a:spcAft>
                <a:spcPts val="600"/>
              </a:spcAft>
            </a:pPr>
            <a:r>
              <a:rPr lang="en-US" sz="3200" b="1" kern="1200" dirty="0">
                <a:solidFill>
                  <a:srgbClr val="FFFFFF"/>
                </a:solidFill>
                <a:latin typeface="+mj-lt"/>
                <a:ea typeface="+mj-ea"/>
                <a:cs typeface="+mj-cs"/>
              </a:rPr>
              <a:t>Exploratory Data Analysis </a:t>
            </a:r>
          </a:p>
        </p:txBody>
      </p:sp>
      <p:sp>
        <p:nvSpPr>
          <p:cNvPr id="9" name="TextBox 8">
            <a:extLst>
              <a:ext uri="{FF2B5EF4-FFF2-40B4-BE49-F238E27FC236}">
                <a16:creationId xmlns:a16="http://schemas.microsoft.com/office/drawing/2014/main" id="{6567BC7E-AF4D-F064-BD64-ABB966017C0A}"/>
              </a:ext>
            </a:extLst>
          </p:cNvPr>
          <p:cNvSpPr txBox="1"/>
          <p:nvPr/>
        </p:nvSpPr>
        <p:spPr>
          <a:xfrm>
            <a:off x="242136" y="3596664"/>
            <a:ext cx="4449134" cy="1384995"/>
          </a:xfrm>
          <a:prstGeom prst="rect">
            <a:avLst/>
          </a:prstGeom>
          <a:noFill/>
        </p:spPr>
        <p:txBody>
          <a:bodyPr wrap="square" rtlCol="0">
            <a:spAutoFit/>
          </a:bodyPr>
          <a:lstStyle/>
          <a:p>
            <a:r>
              <a:rPr lang="en-US" sz="2800" dirty="0">
                <a:latin typeface="Helvetica" panose="020B0604020202020204" pitchFamily="34" charset="0"/>
                <a:cs typeface="Helvetica" panose="020B0604020202020204" pitchFamily="34" charset="0"/>
              </a:rPr>
              <a:t>With the Help of Pandas Library, we have loaded Netflix data set In python.</a:t>
            </a:r>
          </a:p>
        </p:txBody>
      </p:sp>
      <p:sp>
        <p:nvSpPr>
          <p:cNvPr id="7" name="TextBox 6">
            <a:extLst>
              <a:ext uri="{FF2B5EF4-FFF2-40B4-BE49-F238E27FC236}">
                <a16:creationId xmlns:a16="http://schemas.microsoft.com/office/drawing/2014/main" id="{1771A2CE-4742-1C27-64BC-FDDC10E12B1A}"/>
              </a:ext>
            </a:extLst>
          </p:cNvPr>
          <p:cNvSpPr txBox="1"/>
          <p:nvPr/>
        </p:nvSpPr>
        <p:spPr>
          <a:xfrm>
            <a:off x="5588822" y="347024"/>
            <a:ext cx="3383940" cy="646331"/>
          </a:xfrm>
          <a:prstGeom prst="rect">
            <a:avLst/>
          </a:prstGeom>
          <a:noFill/>
        </p:spPr>
        <p:txBody>
          <a:bodyPr wrap="none" rtlCol="0">
            <a:spAutoFit/>
          </a:bodyPr>
          <a:lstStyle/>
          <a:p>
            <a:r>
              <a:rPr lang="en-US" sz="3600" dirty="0"/>
              <a:t>Loading The data</a:t>
            </a:r>
          </a:p>
        </p:txBody>
      </p:sp>
      <p:pic>
        <p:nvPicPr>
          <p:cNvPr id="10" name="Picture 9">
            <a:extLst>
              <a:ext uri="{FF2B5EF4-FFF2-40B4-BE49-F238E27FC236}">
                <a16:creationId xmlns:a16="http://schemas.microsoft.com/office/drawing/2014/main" id="{352FD133-0754-5C62-F52F-ACDB0C94961E}"/>
              </a:ext>
            </a:extLst>
          </p:cNvPr>
          <p:cNvPicPr>
            <a:picLocks noChangeAspect="1"/>
          </p:cNvPicPr>
          <p:nvPr/>
        </p:nvPicPr>
        <p:blipFill>
          <a:blip r:embed="rId2"/>
          <a:stretch>
            <a:fillRect/>
          </a:stretch>
        </p:blipFill>
        <p:spPr>
          <a:xfrm>
            <a:off x="4558748" y="1138678"/>
            <a:ext cx="7500729" cy="5550524"/>
          </a:xfrm>
          <a:prstGeom prst="rect">
            <a:avLst/>
          </a:prstGeom>
        </p:spPr>
      </p:pic>
      <p:grpSp>
        <p:nvGrpSpPr>
          <p:cNvPr id="12" name="Grupo 68">
            <a:extLst>
              <a:ext uri="{FF2B5EF4-FFF2-40B4-BE49-F238E27FC236}">
                <a16:creationId xmlns:a16="http://schemas.microsoft.com/office/drawing/2014/main" id="{58AE0B47-ABB7-C438-9CE4-CBDAF72BA976}"/>
              </a:ext>
            </a:extLst>
          </p:cNvPr>
          <p:cNvGrpSpPr/>
          <p:nvPr/>
        </p:nvGrpSpPr>
        <p:grpSpPr>
          <a:xfrm>
            <a:off x="237167" y="140537"/>
            <a:ext cx="419732" cy="747851"/>
            <a:chOff x="4333460" y="1249016"/>
            <a:chExt cx="3219131" cy="4359973"/>
          </a:xfrm>
        </p:grpSpPr>
        <p:sp>
          <p:nvSpPr>
            <p:cNvPr id="13" name="Rectangle 1">
              <a:extLst>
                <a:ext uri="{FF2B5EF4-FFF2-40B4-BE49-F238E27FC236}">
                  <a16:creationId xmlns:a16="http://schemas.microsoft.com/office/drawing/2014/main" id="{99FF80C1-B7DB-74F6-2EB8-04C3828B1184}"/>
                </a:ext>
              </a:extLst>
            </p:cNvPr>
            <p:cNvSpPr/>
            <p:nvPr/>
          </p:nvSpPr>
          <p:spPr>
            <a:xfrm>
              <a:off x="4333460" y="1249018"/>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2">
              <a:extLst>
                <a:ext uri="{FF2B5EF4-FFF2-40B4-BE49-F238E27FC236}">
                  <a16:creationId xmlns:a16="http://schemas.microsoft.com/office/drawing/2014/main" id="{37CA73EC-B008-59F0-67F7-3235685336F1}"/>
                </a:ext>
              </a:extLst>
            </p:cNvPr>
            <p:cNvSpPr/>
            <p:nvPr/>
          </p:nvSpPr>
          <p:spPr>
            <a:xfrm>
              <a:off x="6549120" y="1249016"/>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arallelogram 3">
              <a:extLst>
                <a:ext uri="{FF2B5EF4-FFF2-40B4-BE49-F238E27FC236}">
                  <a16:creationId xmlns:a16="http://schemas.microsoft.com/office/drawing/2014/main" id="{7AB570FA-9972-4D44-29FF-F97B4F7D2818}"/>
                </a:ext>
              </a:extLst>
            </p:cNvPr>
            <p:cNvSpPr/>
            <p:nvPr/>
          </p:nvSpPr>
          <p:spPr>
            <a:xfrm flipH="1">
              <a:off x="4333460" y="1249022"/>
              <a:ext cx="3219131" cy="4359967"/>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upo 43">
            <a:extLst>
              <a:ext uri="{FF2B5EF4-FFF2-40B4-BE49-F238E27FC236}">
                <a16:creationId xmlns:a16="http://schemas.microsoft.com/office/drawing/2014/main" id="{8DA9B67F-1217-2C18-BFBF-ACB0A4B9A8FF}"/>
              </a:ext>
            </a:extLst>
          </p:cNvPr>
          <p:cNvGrpSpPr/>
          <p:nvPr/>
        </p:nvGrpSpPr>
        <p:grpSpPr>
          <a:xfrm>
            <a:off x="10406955" y="294187"/>
            <a:ext cx="1370708" cy="372563"/>
            <a:chOff x="10406955" y="294187"/>
            <a:chExt cx="1370708" cy="372563"/>
          </a:xfrm>
        </p:grpSpPr>
        <p:pic>
          <p:nvPicPr>
            <p:cNvPr id="17" name="Picture 2" descr="Netflix smileu profile icon&quot; by Norbert-Sloth | Redbubble">
              <a:extLst>
                <a:ext uri="{FF2B5EF4-FFF2-40B4-BE49-F238E27FC236}">
                  <a16:creationId xmlns:a16="http://schemas.microsoft.com/office/drawing/2014/main" id="{5109D82A-9D2E-F2B9-2707-A9F7E7DAF31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18" name="Triángulo isósceles 36">
              <a:extLst>
                <a:ext uri="{FF2B5EF4-FFF2-40B4-BE49-F238E27FC236}">
                  <a16:creationId xmlns:a16="http://schemas.microsoft.com/office/drawing/2014/main" id="{CF1EB72F-2E49-E40B-09C0-319CD528360F}"/>
                </a:ext>
              </a:extLst>
            </p:cNvPr>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earch">
              <a:extLst>
                <a:ext uri="{FF2B5EF4-FFF2-40B4-BE49-F238E27FC236}">
                  <a16:creationId xmlns:a16="http://schemas.microsoft.com/office/drawing/2014/main" id="{7D9FFE0F-BD11-3DF0-F290-85BC0643BED9}"/>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20" name="Bell">
              <a:extLst>
                <a:ext uri="{FF2B5EF4-FFF2-40B4-BE49-F238E27FC236}">
                  <a16:creationId xmlns:a16="http://schemas.microsoft.com/office/drawing/2014/main" id="{C992935C-6F0E-758B-945C-4C942F8D9CD8}"/>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21" name="Elipse 42">
              <a:extLst>
                <a:ext uri="{FF2B5EF4-FFF2-40B4-BE49-F238E27FC236}">
                  <a16:creationId xmlns:a16="http://schemas.microsoft.com/office/drawing/2014/main" id="{9C5F64D7-CDE5-9CD7-EC85-F083ADD3E5A0}"/>
                </a:ext>
              </a:extLst>
            </p:cNvPr>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spTree>
    <p:extLst>
      <p:ext uri="{BB962C8B-B14F-4D97-AF65-F5344CB8AC3E}">
        <p14:creationId xmlns:p14="http://schemas.microsoft.com/office/powerpoint/2010/main" val="264945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62795" y="-3745097"/>
            <a:ext cx="1354979" cy="10750169"/>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B7295887-5590-534C-2DC2-ADC72AC19CDC}"/>
              </a:ext>
            </a:extLst>
          </p:cNvPr>
          <p:cNvSpPr txBox="1"/>
          <p:nvPr/>
        </p:nvSpPr>
        <p:spPr>
          <a:xfrm>
            <a:off x="1286932" y="1204109"/>
            <a:ext cx="10023398" cy="857894"/>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000" b="1" kern="1200">
                <a:solidFill>
                  <a:srgbClr val="FFFFFF"/>
                </a:solidFill>
                <a:latin typeface="+mj-lt"/>
                <a:ea typeface="+mj-ea"/>
                <a:cs typeface="+mj-cs"/>
              </a:rPr>
              <a:t>Distribution of content</a:t>
            </a:r>
          </a:p>
        </p:txBody>
      </p:sp>
      <p:sp>
        <p:nvSpPr>
          <p:cNvPr id="8" name="TextBox 7">
            <a:extLst>
              <a:ext uri="{FF2B5EF4-FFF2-40B4-BE49-F238E27FC236}">
                <a16:creationId xmlns:a16="http://schemas.microsoft.com/office/drawing/2014/main" id="{87A71FE0-2D42-C231-3B64-ACBD055C151E}"/>
              </a:ext>
            </a:extLst>
          </p:cNvPr>
          <p:cNvSpPr txBox="1"/>
          <p:nvPr/>
        </p:nvSpPr>
        <p:spPr>
          <a:xfrm>
            <a:off x="1286930" y="2962451"/>
            <a:ext cx="4052499" cy="2605451"/>
          </a:xfrm>
          <a:prstGeom prst="rect">
            <a:avLst/>
          </a:prstGeom>
        </p:spPr>
        <p:txBody>
          <a:bodyPr vert="horz" lIns="91440" tIns="45720" rIns="91440" bIns="45720" rtlCol="0">
            <a:normAutofit fontScale="85000" lnSpcReduction="10000"/>
          </a:bodyPr>
          <a:lstStyle/>
          <a:p>
            <a:pPr marL="285750" indent="-285750" defTabSz="914400">
              <a:lnSpc>
                <a:spcPct val="90000"/>
              </a:lnSpc>
              <a:spcAft>
                <a:spcPts val="600"/>
              </a:spcAft>
              <a:buFont typeface="Arial" panose="020B0604020202020204" pitchFamily="34" charset="0"/>
              <a:buChar char="•"/>
            </a:pPr>
            <a:r>
              <a:rPr lang="en-US" sz="2400" dirty="0"/>
              <a:t>The Chart shows that most of the     content on Netflix is categories as movies with 72%</a:t>
            </a:r>
          </a:p>
          <a:p>
            <a:pPr defTabSz="914400">
              <a:lnSpc>
                <a:spcPct val="90000"/>
              </a:lnSpc>
              <a:spcAft>
                <a:spcPts val="600"/>
              </a:spcAft>
            </a:pPr>
            <a:endParaRPr lang="en-US" sz="2400" dirty="0"/>
          </a:p>
          <a:p>
            <a:pPr marL="285750" indent="-285750" defTabSz="914400">
              <a:lnSpc>
                <a:spcPct val="90000"/>
              </a:lnSpc>
              <a:spcAft>
                <a:spcPts val="600"/>
              </a:spcAft>
              <a:buFont typeface="Arial" panose="020B0604020202020204" pitchFamily="34" charset="0"/>
              <a:buChar char="•"/>
            </a:pPr>
            <a:r>
              <a:rPr lang="en-US" sz="2400" dirty="0"/>
              <a:t>Which means that most of the viewers Like to watch movies because it helps us to gain more insights and understating in shorter period then the TV shows.</a:t>
            </a:r>
          </a:p>
        </p:txBody>
      </p:sp>
      <p:pic>
        <p:nvPicPr>
          <p:cNvPr id="6" name="Picture 5">
            <a:extLst>
              <a:ext uri="{FF2B5EF4-FFF2-40B4-BE49-F238E27FC236}">
                <a16:creationId xmlns:a16="http://schemas.microsoft.com/office/drawing/2014/main" id="{FC476152-BDCF-EF52-B330-5C9AEC7EA8E4}"/>
              </a:ext>
            </a:extLst>
          </p:cNvPr>
          <p:cNvPicPr>
            <a:picLocks noChangeAspect="1"/>
          </p:cNvPicPr>
          <p:nvPr/>
        </p:nvPicPr>
        <p:blipFill>
          <a:blip r:embed="rId2"/>
          <a:stretch>
            <a:fillRect/>
          </a:stretch>
        </p:blipFill>
        <p:spPr>
          <a:xfrm>
            <a:off x="6088195" y="3177012"/>
            <a:ext cx="5141701" cy="2390890"/>
          </a:xfrm>
          <a:prstGeom prst="rect">
            <a:avLst/>
          </a:prstGeom>
        </p:spPr>
      </p:pic>
      <p:grpSp>
        <p:nvGrpSpPr>
          <p:cNvPr id="9" name="Grupo 68">
            <a:extLst>
              <a:ext uri="{FF2B5EF4-FFF2-40B4-BE49-F238E27FC236}">
                <a16:creationId xmlns:a16="http://schemas.microsoft.com/office/drawing/2014/main" id="{E8230C47-342B-474A-83C4-DE752CD15814}"/>
              </a:ext>
            </a:extLst>
          </p:cNvPr>
          <p:cNvGrpSpPr/>
          <p:nvPr/>
        </p:nvGrpSpPr>
        <p:grpSpPr>
          <a:xfrm>
            <a:off x="237167" y="140537"/>
            <a:ext cx="419732" cy="747851"/>
            <a:chOff x="4333460" y="1249016"/>
            <a:chExt cx="3219131" cy="4359973"/>
          </a:xfrm>
        </p:grpSpPr>
        <p:sp>
          <p:nvSpPr>
            <p:cNvPr id="10" name="Rectangle 1">
              <a:extLst>
                <a:ext uri="{FF2B5EF4-FFF2-40B4-BE49-F238E27FC236}">
                  <a16:creationId xmlns:a16="http://schemas.microsoft.com/office/drawing/2014/main" id="{349788BB-CBBC-59D7-F1B4-194066E22D5E}"/>
                </a:ext>
              </a:extLst>
            </p:cNvPr>
            <p:cNvSpPr/>
            <p:nvPr/>
          </p:nvSpPr>
          <p:spPr>
            <a:xfrm>
              <a:off x="4333460" y="1249018"/>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2">
              <a:extLst>
                <a:ext uri="{FF2B5EF4-FFF2-40B4-BE49-F238E27FC236}">
                  <a16:creationId xmlns:a16="http://schemas.microsoft.com/office/drawing/2014/main" id="{8030BC2B-312D-0264-0C71-024439DA252E}"/>
                </a:ext>
              </a:extLst>
            </p:cNvPr>
            <p:cNvSpPr/>
            <p:nvPr/>
          </p:nvSpPr>
          <p:spPr>
            <a:xfrm>
              <a:off x="6549120" y="1249016"/>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arallelogram 3">
              <a:extLst>
                <a:ext uri="{FF2B5EF4-FFF2-40B4-BE49-F238E27FC236}">
                  <a16:creationId xmlns:a16="http://schemas.microsoft.com/office/drawing/2014/main" id="{283FE902-F10E-9DDD-74C6-E45473B1CDA7}"/>
                </a:ext>
              </a:extLst>
            </p:cNvPr>
            <p:cNvSpPr/>
            <p:nvPr/>
          </p:nvSpPr>
          <p:spPr>
            <a:xfrm flipH="1">
              <a:off x="4333460" y="1249022"/>
              <a:ext cx="3219131" cy="4359967"/>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upo 43">
            <a:extLst>
              <a:ext uri="{FF2B5EF4-FFF2-40B4-BE49-F238E27FC236}">
                <a16:creationId xmlns:a16="http://schemas.microsoft.com/office/drawing/2014/main" id="{B02C2CB4-F526-A560-ED0F-375486DDA4E0}"/>
              </a:ext>
            </a:extLst>
          </p:cNvPr>
          <p:cNvGrpSpPr/>
          <p:nvPr/>
        </p:nvGrpSpPr>
        <p:grpSpPr>
          <a:xfrm>
            <a:off x="10406955" y="294187"/>
            <a:ext cx="1370708" cy="372563"/>
            <a:chOff x="10406955" y="294187"/>
            <a:chExt cx="1370708" cy="372563"/>
          </a:xfrm>
        </p:grpSpPr>
        <p:pic>
          <p:nvPicPr>
            <p:cNvPr id="15" name="Picture 2" descr="Netflix smileu profile icon&quot; by Norbert-Sloth | Redbubble">
              <a:extLst>
                <a:ext uri="{FF2B5EF4-FFF2-40B4-BE49-F238E27FC236}">
                  <a16:creationId xmlns:a16="http://schemas.microsoft.com/office/drawing/2014/main" id="{3CBD8F87-C619-88E5-8ABC-D11A68822C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17" name="Triángulo isósceles 36">
              <a:extLst>
                <a:ext uri="{FF2B5EF4-FFF2-40B4-BE49-F238E27FC236}">
                  <a16:creationId xmlns:a16="http://schemas.microsoft.com/office/drawing/2014/main" id="{23A61332-DE5E-E4B6-4CD5-35DB00D170FB}"/>
                </a:ext>
              </a:extLst>
            </p:cNvPr>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earch">
              <a:extLst>
                <a:ext uri="{FF2B5EF4-FFF2-40B4-BE49-F238E27FC236}">
                  <a16:creationId xmlns:a16="http://schemas.microsoft.com/office/drawing/2014/main" id="{6B7C2990-48FB-D583-3EA0-4F964071A05A}"/>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25" name="Bell">
              <a:extLst>
                <a:ext uri="{FF2B5EF4-FFF2-40B4-BE49-F238E27FC236}">
                  <a16:creationId xmlns:a16="http://schemas.microsoft.com/office/drawing/2014/main" id="{10581156-81B7-CEAB-0A8B-50A4569BDCD7}"/>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26" name="Elipse 42">
              <a:extLst>
                <a:ext uri="{FF2B5EF4-FFF2-40B4-BE49-F238E27FC236}">
                  <a16:creationId xmlns:a16="http://schemas.microsoft.com/office/drawing/2014/main" id="{5123DE65-1873-38C5-E722-216E352A8770}"/>
                </a:ext>
              </a:extLst>
            </p:cNvPr>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spTree>
    <p:extLst>
      <p:ext uri="{BB962C8B-B14F-4D97-AF65-F5344CB8AC3E}">
        <p14:creationId xmlns:p14="http://schemas.microsoft.com/office/powerpoint/2010/main" val="1462681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 name="Freeform 35">
            <a:extLst>
              <a:ext uri="{FF2B5EF4-FFF2-40B4-BE49-F238E27FC236}">
                <a16:creationId xmlns:a16="http://schemas.microsoft.com/office/drawing/2014/main" id="{BE5AD527-480C-2A25-F40A-E10EEC0B97B2}"/>
              </a:ext>
            </a:extLst>
          </p:cNvPr>
          <p:cNvSpPr>
            <a:spLocks/>
          </p:cNvSpPr>
          <p:nvPr/>
        </p:nvSpPr>
        <p:spPr bwMode="auto">
          <a:xfrm>
            <a:off x="11473778" y="6167875"/>
            <a:ext cx="149517" cy="147694"/>
          </a:xfrm>
          <a:custGeom>
            <a:avLst/>
            <a:gdLst>
              <a:gd name="T0" fmla="*/ 82 w 82"/>
              <a:gd name="T1" fmla="*/ 81 h 81"/>
              <a:gd name="T2" fmla="*/ 47 w 82"/>
              <a:gd name="T3" fmla="*/ 81 h 81"/>
              <a:gd name="T4" fmla="*/ 47 w 82"/>
              <a:gd name="T5" fmla="*/ 35 h 81"/>
              <a:gd name="T6" fmla="*/ 0 w 82"/>
              <a:gd name="T7" fmla="*/ 35 h 81"/>
              <a:gd name="T8" fmla="*/ 0 w 82"/>
              <a:gd name="T9" fmla="*/ 0 h 81"/>
              <a:gd name="T10" fmla="*/ 82 w 82"/>
              <a:gd name="T11" fmla="*/ 0 h 81"/>
              <a:gd name="T12" fmla="*/ 82 w 82"/>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82" h="81">
                <a:moveTo>
                  <a:pt x="82" y="81"/>
                </a:moveTo>
                <a:lnTo>
                  <a:pt x="47" y="81"/>
                </a:lnTo>
                <a:lnTo>
                  <a:pt x="47" y="35"/>
                </a:lnTo>
                <a:lnTo>
                  <a:pt x="0" y="35"/>
                </a:lnTo>
                <a:lnTo>
                  <a:pt x="0" y="0"/>
                </a:lnTo>
                <a:lnTo>
                  <a:pt x="82" y="0"/>
                </a:lnTo>
                <a:lnTo>
                  <a:pt x="8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6">
            <a:extLst>
              <a:ext uri="{FF2B5EF4-FFF2-40B4-BE49-F238E27FC236}">
                <a16:creationId xmlns:a16="http://schemas.microsoft.com/office/drawing/2014/main" id="{128C0B8E-5DBB-CDF3-BC84-DAD8202A308F}"/>
              </a:ext>
            </a:extLst>
          </p:cNvPr>
          <p:cNvSpPr>
            <a:spLocks/>
          </p:cNvSpPr>
          <p:nvPr/>
        </p:nvSpPr>
        <p:spPr bwMode="auto">
          <a:xfrm>
            <a:off x="11473778" y="6359330"/>
            <a:ext cx="149517" cy="147694"/>
          </a:xfrm>
          <a:custGeom>
            <a:avLst/>
            <a:gdLst>
              <a:gd name="T0" fmla="*/ 82 w 82"/>
              <a:gd name="T1" fmla="*/ 81 h 81"/>
              <a:gd name="T2" fmla="*/ 0 w 82"/>
              <a:gd name="T3" fmla="*/ 81 h 81"/>
              <a:gd name="T4" fmla="*/ 0 w 82"/>
              <a:gd name="T5" fmla="*/ 46 h 81"/>
              <a:gd name="T6" fmla="*/ 47 w 82"/>
              <a:gd name="T7" fmla="*/ 46 h 81"/>
              <a:gd name="T8" fmla="*/ 47 w 82"/>
              <a:gd name="T9" fmla="*/ 0 h 81"/>
              <a:gd name="T10" fmla="*/ 82 w 82"/>
              <a:gd name="T11" fmla="*/ 0 h 81"/>
              <a:gd name="T12" fmla="*/ 82 w 82"/>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82" h="81">
                <a:moveTo>
                  <a:pt x="82" y="81"/>
                </a:moveTo>
                <a:lnTo>
                  <a:pt x="0" y="81"/>
                </a:lnTo>
                <a:lnTo>
                  <a:pt x="0" y="46"/>
                </a:lnTo>
                <a:lnTo>
                  <a:pt x="47" y="46"/>
                </a:lnTo>
                <a:lnTo>
                  <a:pt x="47" y="0"/>
                </a:lnTo>
                <a:lnTo>
                  <a:pt x="82" y="0"/>
                </a:lnTo>
                <a:lnTo>
                  <a:pt x="8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Bottom Gradient">
            <a:extLst>
              <a:ext uri="{FF2B5EF4-FFF2-40B4-BE49-F238E27FC236}">
                <a16:creationId xmlns:a16="http://schemas.microsoft.com/office/drawing/2014/main" id="{F0E41279-D0C4-F186-0AB2-A18EEBAE6D56}"/>
              </a:ext>
            </a:extLst>
          </p:cNvPr>
          <p:cNvSpPr/>
          <p:nvPr/>
        </p:nvSpPr>
        <p:spPr>
          <a:xfrm rot="5400000">
            <a:off x="3963566" y="-2944870"/>
            <a:ext cx="5454435" cy="1219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1" name="TextBox 3">
            <a:extLst>
              <a:ext uri="{FF2B5EF4-FFF2-40B4-BE49-F238E27FC236}">
                <a16:creationId xmlns:a16="http://schemas.microsoft.com/office/drawing/2014/main" id="{69C06BB2-1E92-9D09-ABA4-96F9516B976C}"/>
              </a:ext>
            </a:extLst>
          </p:cNvPr>
          <p:cNvSpPr txBox="1"/>
          <p:nvPr/>
        </p:nvSpPr>
        <p:spPr>
          <a:xfrm>
            <a:off x="1201257" y="298484"/>
            <a:ext cx="10752617" cy="783255"/>
          </a:xfrm>
          <a:prstGeom prst="rect">
            <a:avLst/>
          </a:prstGeom>
          <a:noFill/>
        </p:spPr>
        <p:txBody>
          <a:bodyPr wrap="square" lIns="0" tIns="0" rIns="0" bIns="0" rtlCol="0" anchor="ctr" anchorCtr="0">
            <a:noAutofit/>
          </a:bodyPr>
          <a:lstStyle/>
          <a:p>
            <a:r>
              <a:rPr lang="en-US" sz="2800" dirty="0">
                <a:ln w="38100">
                  <a:solidFill>
                    <a:srgbClr val="E6E6E6"/>
                  </a:solidFill>
                </a:ln>
                <a:solidFill>
                  <a:schemeClr val="bg1"/>
                </a:solidFill>
                <a:latin typeface="Impact" panose="020B0806030902050204" pitchFamily="34" charset="0"/>
              </a:rPr>
              <a:t>1 </a:t>
            </a:r>
            <a:r>
              <a:rPr lang="en-US" sz="2800" dirty="0">
                <a:ln w="38100">
                  <a:solidFill>
                    <a:srgbClr val="E6E6E6"/>
                  </a:solidFill>
                </a:ln>
                <a:solidFill>
                  <a:srgbClr val="FF0000"/>
                </a:solidFill>
                <a:latin typeface="Impact" panose="020B0806030902050204" pitchFamily="34" charset="0"/>
              </a:rPr>
              <a:t>	</a:t>
            </a:r>
            <a:r>
              <a:rPr lang="en-US" sz="2800" b="1" dirty="0">
                <a:solidFill>
                  <a:schemeClr val="bg1"/>
                </a:solidFill>
                <a:latin typeface="Helvetica" pitchFamily="34" charset="0"/>
                <a:cs typeface="Helvetica" pitchFamily="34" charset="0"/>
              </a:rPr>
              <a:t>Understanding</a:t>
            </a:r>
            <a:r>
              <a:rPr lang="en-US" sz="2800" b="0" i="0" dirty="0">
                <a:solidFill>
                  <a:schemeClr val="bg1"/>
                </a:solidFill>
                <a:effectLst/>
                <a:latin typeface="Bebas Neue" panose="020B0606020202050201" pitchFamily="34" charset="0"/>
              </a:rPr>
              <a:t> </a:t>
            </a:r>
            <a:r>
              <a:rPr lang="en-US" sz="2800" b="1" dirty="0">
                <a:solidFill>
                  <a:schemeClr val="bg1"/>
                </a:solidFill>
                <a:latin typeface="Helvetica" pitchFamily="34" charset="0"/>
                <a:cs typeface="Helvetica" pitchFamily="34" charset="0"/>
              </a:rPr>
              <a:t>what content is available in different 	countries</a:t>
            </a:r>
          </a:p>
        </p:txBody>
      </p:sp>
      <p:pic>
        <p:nvPicPr>
          <p:cNvPr id="3" name="Picture 2" descr="Graphical user interface">
            <a:extLst>
              <a:ext uri="{FF2B5EF4-FFF2-40B4-BE49-F238E27FC236}">
                <a16:creationId xmlns:a16="http://schemas.microsoft.com/office/drawing/2014/main" id="{DEF1F2A3-C4CD-9743-0868-1A44C75E06F1}"/>
              </a:ext>
            </a:extLst>
          </p:cNvPr>
          <p:cNvPicPr>
            <a:picLocks noChangeAspect="1"/>
          </p:cNvPicPr>
          <p:nvPr/>
        </p:nvPicPr>
        <p:blipFill rotWithShape="1">
          <a:blip r:embed="rId2">
            <a:extLst>
              <a:ext uri="{28A0092B-C50C-407E-A947-70E740481C1C}">
                <a14:useLocalDpi xmlns:a14="http://schemas.microsoft.com/office/drawing/2010/main" val="0"/>
              </a:ext>
            </a:extLst>
          </a:blip>
          <a:srcRect r="36087" b="8873"/>
          <a:stretch/>
        </p:blipFill>
        <p:spPr>
          <a:xfrm>
            <a:off x="3750365" y="1341548"/>
            <a:ext cx="8203509" cy="5165475"/>
          </a:xfrm>
          <a:prstGeom prst="rect">
            <a:avLst/>
          </a:prstGeom>
        </p:spPr>
      </p:pic>
      <p:sp>
        <p:nvSpPr>
          <p:cNvPr id="4" name="TextBox 3">
            <a:extLst>
              <a:ext uri="{FF2B5EF4-FFF2-40B4-BE49-F238E27FC236}">
                <a16:creationId xmlns:a16="http://schemas.microsoft.com/office/drawing/2014/main" id="{CA46544A-3B84-586C-D61C-FDA6E104760D}"/>
              </a:ext>
            </a:extLst>
          </p:cNvPr>
          <p:cNvSpPr txBox="1"/>
          <p:nvPr/>
        </p:nvSpPr>
        <p:spPr>
          <a:xfrm>
            <a:off x="238126" y="2671090"/>
            <a:ext cx="3438906" cy="3207258"/>
          </a:xfrm>
          <a:prstGeom prst="rect">
            <a:avLst/>
          </a:prstGeom>
        </p:spPr>
        <p:txBody>
          <a:bodyPr vert="horz" lIns="91440" tIns="45720" rIns="91440" bIns="45720" rtlCol="0" anchor="t">
            <a:normAutofit/>
          </a:bodyPr>
          <a:lstStyle/>
          <a:p>
            <a:pPr marL="342900" indent="-228600" defTabSz="914400">
              <a:lnSpc>
                <a:spcPct val="90000"/>
              </a:lnSpc>
              <a:spcAft>
                <a:spcPts val="600"/>
              </a:spcAft>
              <a:buFont typeface="Arial" panose="020B0604020202020204" pitchFamily="34" charset="0"/>
              <a:buChar char="•"/>
            </a:pPr>
            <a:r>
              <a:rPr lang="en-US" sz="2000" dirty="0">
                <a:solidFill>
                  <a:schemeClr val="bg1"/>
                </a:solidFill>
              </a:rPr>
              <a:t>The most prolific producers of content for Netflix are, primarily, the USA, with India and the UK a significant distance behind.</a:t>
            </a:r>
          </a:p>
          <a:p>
            <a:pPr marL="342900" indent="-228600" defTabSz="914400">
              <a:lnSpc>
                <a:spcPct val="90000"/>
              </a:lnSpc>
              <a:spcAft>
                <a:spcPts val="600"/>
              </a:spcAft>
              <a:buFont typeface="Arial" panose="020B0604020202020204" pitchFamily="34" charset="0"/>
              <a:buChar char="•"/>
            </a:pPr>
            <a:endParaRPr lang="en-US" sz="2000" dirty="0">
              <a:solidFill>
                <a:schemeClr val="bg1"/>
              </a:solidFill>
            </a:endParaRPr>
          </a:p>
          <a:p>
            <a:pPr marL="342900" indent="-228600" defTabSz="914400">
              <a:lnSpc>
                <a:spcPct val="90000"/>
              </a:lnSpc>
              <a:spcAft>
                <a:spcPts val="600"/>
              </a:spcAft>
              <a:buFont typeface="Arial" panose="020B0604020202020204" pitchFamily="34" charset="0"/>
              <a:buChar char="•"/>
            </a:pPr>
            <a:r>
              <a:rPr lang="en-US" sz="2000" dirty="0">
                <a:solidFill>
                  <a:schemeClr val="bg1"/>
                </a:solidFill>
              </a:rPr>
              <a:t>It makes sense that the USA produces the most content as, after all, Netflix is a US company.</a:t>
            </a:r>
          </a:p>
        </p:txBody>
      </p:sp>
      <p:grpSp>
        <p:nvGrpSpPr>
          <p:cNvPr id="5" name="Grupo 68">
            <a:extLst>
              <a:ext uri="{FF2B5EF4-FFF2-40B4-BE49-F238E27FC236}">
                <a16:creationId xmlns:a16="http://schemas.microsoft.com/office/drawing/2014/main" id="{A97FC42E-4476-D9D2-D56E-18FE7F71B7E3}"/>
              </a:ext>
            </a:extLst>
          </p:cNvPr>
          <p:cNvGrpSpPr/>
          <p:nvPr/>
        </p:nvGrpSpPr>
        <p:grpSpPr>
          <a:xfrm>
            <a:off x="237167" y="140537"/>
            <a:ext cx="419732" cy="747851"/>
            <a:chOff x="4333460" y="1249016"/>
            <a:chExt cx="3219131" cy="4359973"/>
          </a:xfrm>
        </p:grpSpPr>
        <p:sp>
          <p:nvSpPr>
            <p:cNvPr id="6" name="Rectangle 1">
              <a:extLst>
                <a:ext uri="{FF2B5EF4-FFF2-40B4-BE49-F238E27FC236}">
                  <a16:creationId xmlns:a16="http://schemas.microsoft.com/office/drawing/2014/main" id="{98C7FE32-15D2-A4E2-B05C-88014F41834B}"/>
                </a:ext>
              </a:extLst>
            </p:cNvPr>
            <p:cNvSpPr/>
            <p:nvPr/>
          </p:nvSpPr>
          <p:spPr>
            <a:xfrm>
              <a:off x="4333460" y="1249018"/>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2">
              <a:extLst>
                <a:ext uri="{FF2B5EF4-FFF2-40B4-BE49-F238E27FC236}">
                  <a16:creationId xmlns:a16="http://schemas.microsoft.com/office/drawing/2014/main" id="{9BF2D063-2F97-0B16-D80B-765F11A8CBED}"/>
                </a:ext>
              </a:extLst>
            </p:cNvPr>
            <p:cNvSpPr/>
            <p:nvPr/>
          </p:nvSpPr>
          <p:spPr>
            <a:xfrm>
              <a:off x="6549120" y="1249016"/>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3">
              <a:extLst>
                <a:ext uri="{FF2B5EF4-FFF2-40B4-BE49-F238E27FC236}">
                  <a16:creationId xmlns:a16="http://schemas.microsoft.com/office/drawing/2014/main" id="{75FF6EF1-CCF8-A84C-EF27-0489734ADB12}"/>
                </a:ext>
              </a:extLst>
            </p:cNvPr>
            <p:cNvSpPr/>
            <p:nvPr/>
          </p:nvSpPr>
          <p:spPr>
            <a:xfrm flipH="1">
              <a:off x="4333460" y="1249022"/>
              <a:ext cx="3219131" cy="4359967"/>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upo 43">
            <a:extLst>
              <a:ext uri="{FF2B5EF4-FFF2-40B4-BE49-F238E27FC236}">
                <a16:creationId xmlns:a16="http://schemas.microsoft.com/office/drawing/2014/main" id="{3EC7B53D-7D29-FB04-517F-F420818E3474}"/>
              </a:ext>
            </a:extLst>
          </p:cNvPr>
          <p:cNvGrpSpPr/>
          <p:nvPr/>
        </p:nvGrpSpPr>
        <p:grpSpPr>
          <a:xfrm>
            <a:off x="10651889" y="193869"/>
            <a:ext cx="1370708" cy="372563"/>
            <a:chOff x="10406955" y="294187"/>
            <a:chExt cx="1370708" cy="372563"/>
          </a:xfrm>
        </p:grpSpPr>
        <p:pic>
          <p:nvPicPr>
            <p:cNvPr id="17" name="Picture 2" descr="Netflix smileu profile icon&quot; by Norbert-Sloth | Redbubble">
              <a:extLst>
                <a:ext uri="{FF2B5EF4-FFF2-40B4-BE49-F238E27FC236}">
                  <a16:creationId xmlns:a16="http://schemas.microsoft.com/office/drawing/2014/main" id="{314848A7-E067-AAF5-68E9-C3455A7ECB0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18" name="Triángulo isósceles 36">
              <a:extLst>
                <a:ext uri="{FF2B5EF4-FFF2-40B4-BE49-F238E27FC236}">
                  <a16:creationId xmlns:a16="http://schemas.microsoft.com/office/drawing/2014/main" id="{B3E22A9F-75DD-6F56-85F1-BBAB67798BE7}"/>
                </a:ext>
              </a:extLst>
            </p:cNvPr>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earch">
              <a:extLst>
                <a:ext uri="{FF2B5EF4-FFF2-40B4-BE49-F238E27FC236}">
                  <a16:creationId xmlns:a16="http://schemas.microsoft.com/office/drawing/2014/main" id="{E00B612A-795E-6A0D-8FA1-E2A7E5ECEB58}"/>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20" name="Bell">
              <a:extLst>
                <a:ext uri="{FF2B5EF4-FFF2-40B4-BE49-F238E27FC236}">
                  <a16:creationId xmlns:a16="http://schemas.microsoft.com/office/drawing/2014/main" id="{EBE69374-4EE7-1950-5E25-EA358DE5CB3A}"/>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21" name="Elipse 42">
              <a:extLst>
                <a:ext uri="{FF2B5EF4-FFF2-40B4-BE49-F238E27FC236}">
                  <a16:creationId xmlns:a16="http://schemas.microsoft.com/office/drawing/2014/main" id="{9F9837B4-35F5-C531-6893-EC6D578C7265}"/>
                </a:ext>
              </a:extLst>
            </p:cNvPr>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spTree>
    <p:extLst>
      <p:ext uri="{BB962C8B-B14F-4D97-AF65-F5344CB8AC3E}">
        <p14:creationId xmlns:p14="http://schemas.microsoft.com/office/powerpoint/2010/main" val="4106592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 2013 - 2022</Template>
  <TotalTime>217</TotalTime>
  <Words>968</Words>
  <Application>Microsoft Office PowerPoint</Application>
  <PresentationFormat>Widescreen</PresentationFormat>
  <Paragraphs>91</Paragraphs>
  <Slides>17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Bebas Neue</vt:lpstr>
      <vt:lpstr>Calibri</vt:lpstr>
      <vt:lpstr>Calibri Light</vt:lpstr>
      <vt:lpstr>Helvetica</vt:lpstr>
      <vt:lpstr>Impact</vt:lpstr>
      <vt:lpstr>Inter Light</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nitish varma</dc:creator>
  <cp:lastModifiedBy>nitish varma</cp:lastModifiedBy>
  <cp:revision>12</cp:revision>
  <dcterms:created xsi:type="dcterms:W3CDTF">2023-02-23T11:02:02Z</dcterms:created>
  <dcterms:modified xsi:type="dcterms:W3CDTF">2023-02-23T15:27:27Z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2023-02-23T11:48:04Z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f24149cc-9205-4d16-8e46-11e5b93d0453</vt:lpwstr>
  </property>
  <property fmtid="{D5CDD505-2E9C-101B-9397-08002B2CF9AE}" pid="7" name="MSIP_Label_defa4170-0d19-0005-0004-bc88714345d2_ActionId">
    <vt:lpwstr>a0df62d4-8b76-4fb3-8f19-73d3d5a40075</vt:lpwstr>
  </property>
  <property fmtid="{D5CDD505-2E9C-101B-9397-08002B2CF9AE}" pid="8" name="MSIP_Label_defa4170-0d19-0005-0004-bc88714345d2_ContentBits">
    <vt:lpwstr>0</vt:lpwstr>
  </property>
</Properties>
</file>